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1266" r:id="rId3"/>
    <p:sldId id="1275" r:id="rId4"/>
    <p:sldId id="1284" r:id="rId5"/>
    <p:sldId id="1286" r:id="rId6"/>
    <p:sldId id="1295" r:id="rId7"/>
    <p:sldId id="1287" r:id="rId8"/>
    <p:sldId id="1292" r:id="rId9"/>
    <p:sldId id="1288" r:id="rId10"/>
    <p:sldId id="1293" r:id="rId11"/>
    <p:sldId id="1289" r:id="rId12"/>
    <p:sldId id="1290" r:id="rId13"/>
    <p:sldId id="1294" r:id="rId14"/>
    <p:sldId id="949" r:id="rId15"/>
    <p:sldId id="1281" r:id="rId16"/>
    <p:sldId id="128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247" autoAdjust="0"/>
  </p:normalViewPr>
  <p:slideViewPr>
    <p:cSldViewPr snapToGrid="0">
      <p:cViewPr varScale="1">
        <p:scale>
          <a:sx n="106" d="100"/>
          <a:sy n="106" d="100"/>
        </p:scale>
        <p:origin x="1434" y="11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9729F3-63A9-4972-BC92-B26A714996E7}" type="datetimeFigureOut">
              <a:rPr lang="en-US" smtClean="0"/>
              <a:t>5/15/2024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E33F32-15DB-4AC0-B48D-7F7BB2896FE0}" type="slidenum">
              <a:rPr lang="en-US" smtClean="0"/>
              <a:t>‹#›</a:t>
            </a:fld>
            <a:endParaRPr lang="en-US" dirty="0"/>
          </a:p>
        </p:txBody>
      </p:sp>
    </p:spTree>
    <p:extLst>
      <p:ext uri="{BB962C8B-B14F-4D97-AF65-F5344CB8AC3E}">
        <p14:creationId xmlns:p14="http://schemas.microsoft.com/office/powerpoint/2010/main" val="160905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state.mn.us/communities/environment/hazardous/docs/pfas/poueval.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ealth.state.mn.us/communities/environment/hazardous/topics/gac.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state.mn.us/communities/environment/hazardous/docs/pfas/poueval.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health.state.mn.us/communities/environment/hazardous/topics/gac.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1</a:t>
            </a:fld>
            <a:endParaRPr lang="en-US" dirty="0"/>
          </a:p>
        </p:txBody>
      </p:sp>
    </p:spTree>
    <p:extLst>
      <p:ext uri="{BB962C8B-B14F-4D97-AF65-F5344CB8AC3E}">
        <p14:creationId xmlns:p14="http://schemas.microsoft.com/office/powerpoint/2010/main" val="2254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that part of our violation is that we have PFAS at low levels for some wells, but we don’t have quarterly testing data to prove that we’re under the limits</a:t>
            </a:r>
          </a:p>
          <a:p>
            <a:pPr algn="l"/>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11</a:t>
            </a:fld>
            <a:endParaRPr lang="en-US" dirty="0"/>
          </a:p>
        </p:txBody>
      </p:sp>
    </p:spTree>
    <p:extLst>
      <p:ext uri="{BB962C8B-B14F-4D97-AF65-F5344CB8AC3E}">
        <p14:creationId xmlns:p14="http://schemas.microsoft.com/office/powerpoint/2010/main" val="381855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 for system wide options would be evaluated as part of a feasibility study.</a:t>
            </a:r>
          </a:p>
          <a:p>
            <a:pPr algn="l"/>
            <a:endParaRPr lang="en-US" dirty="0"/>
          </a:p>
          <a:p>
            <a:pPr algn="l"/>
            <a:r>
              <a:rPr lang="en-US" dirty="0"/>
              <a:t>FROM MDH:</a:t>
            </a:r>
          </a:p>
          <a:p>
            <a:pPr algn="l">
              <a:buFont typeface="Arial" panose="020B0604020202020204" pitchFamily="34" charset="0"/>
              <a:buChar char="•"/>
            </a:pPr>
            <a:r>
              <a:rPr lang="en-US" b="1" i="0" dirty="0">
                <a:solidFill>
                  <a:srgbClr val="000000"/>
                </a:solidFill>
                <a:effectLst/>
                <a:latin typeface="SourceSansProRegular"/>
              </a:rPr>
              <a:t> Reverse osmosis</a:t>
            </a:r>
            <a:r>
              <a:rPr lang="en-US" b="0" i="0" dirty="0">
                <a:solidFill>
                  <a:srgbClr val="000000"/>
                </a:solidFill>
                <a:effectLst/>
                <a:latin typeface="SourceSansProRegular"/>
              </a:rPr>
              <a:t> uses energy to push water through a membrane with tiny pores. The membrane stops many contaminants while allowing water to pass through. Reverse osmosis is more practical as a point-of-use treatment option (not at point-of-entry).</a:t>
            </a:r>
          </a:p>
          <a:p>
            <a:pPr algn="l">
              <a:buFont typeface="Arial" panose="020B0604020202020204" pitchFamily="34" charset="0"/>
              <a:buChar char="•"/>
            </a:pPr>
            <a:r>
              <a:rPr lang="en-US" b="1" i="0" dirty="0">
                <a:solidFill>
                  <a:srgbClr val="000000"/>
                </a:solidFill>
                <a:effectLst/>
                <a:latin typeface="SourceSansProRegular"/>
              </a:rPr>
              <a:t> Granular activated carbon filter</a:t>
            </a:r>
            <a:r>
              <a:rPr lang="en-US" b="0" i="0" dirty="0">
                <a:solidFill>
                  <a:srgbClr val="000000"/>
                </a:solidFill>
                <a:effectLst/>
                <a:latin typeface="SourceSansProRegular"/>
              </a:rPr>
              <a:t>: Contaminants accumulate on the filter while water passes through.</a:t>
            </a:r>
          </a:p>
          <a:p>
            <a:pPr marL="742950" lvl="1" indent="-285750" algn="l">
              <a:buFont typeface="Arial" panose="020B0604020202020204" pitchFamily="34" charset="0"/>
              <a:buChar char="•"/>
            </a:pPr>
            <a:r>
              <a:rPr lang="en-US" b="0" i="0" dirty="0">
                <a:solidFill>
                  <a:srgbClr val="000000"/>
                </a:solidFill>
                <a:effectLst/>
                <a:latin typeface="SourceSansProRegular"/>
              </a:rPr>
              <a:t>MPCA, MDH and West Central Environmental Consulting evaluated one inexpensive, easily installed, point -of-use carbon filter option for filtering drinking water at a sink faucet: </a:t>
            </a:r>
            <a:r>
              <a:rPr lang="en-US" b="0" i="0" u="sng" dirty="0">
                <a:solidFill>
                  <a:srgbClr val="3D792A"/>
                </a:solidFill>
                <a:effectLst/>
                <a:latin typeface="SourceSansProRegular"/>
                <a:hlinkClick r:id="rId3"/>
              </a:rPr>
              <a:t>Evaluation of Perfluorochemical Removal by a Small, In-home Filter (PDF)</a:t>
            </a:r>
            <a:r>
              <a:rPr lang="en-US" b="0" i="0" dirty="0">
                <a:solidFill>
                  <a:srgbClr val="000000"/>
                </a:solidFill>
                <a:effectLst/>
                <a:latin typeface="SourceSansProRegular"/>
              </a:rPr>
              <a:t>.</a:t>
            </a:r>
          </a:p>
          <a:p>
            <a:pPr marL="742950" lvl="1" indent="-285750" algn="l">
              <a:buFont typeface="Arial" panose="020B0604020202020204" pitchFamily="34" charset="0"/>
              <a:buChar char="•"/>
            </a:pPr>
            <a:r>
              <a:rPr lang="en-US" b="0" i="0" dirty="0">
                <a:solidFill>
                  <a:srgbClr val="000000"/>
                </a:solidFill>
                <a:effectLst/>
                <a:latin typeface="SourceSansProRegular"/>
              </a:rPr>
              <a:t>Learn more about </a:t>
            </a:r>
            <a:r>
              <a:rPr lang="en-US" b="0" i="0" u="sng" dirty="0">
                <a:solidFill>
                  <a:srgbClr val="3D792A"/>
                </a:solidFill>
                <a:effectLst/>
                <a:latin typeface="SourceSansProRegular"/>
                <a:hlinkClick r:id="rId4"/>
              </a:rPr>
              <a:t>Water Treatment Using Carbon Filters: GAC Filter Information</a:t>
            </a:r>
            <a:r>
              <a:rPr lang="en-US" b="0" i="0" dirty="0">
                <a:solidFill>
                  <a:srgbClr val="000000"/>
                </a:solidFill>
                <a:effectLst/>
                <a:latin typeface="SourceSansProRegular"/>
              </a:rPr>
              <a:t>.</a:t>
            </a:r>
          </a:p>
          <a:p>
            <a:pPr algn="l">
              <a:buFont typeface="Arial" panose="020B0604020202020204" pitchFamily="34" charset="0"/>
              <a:buChar char="•"/>
            </a:pPr>
            <a:r>
              <a:rPr lang="en-US" b="1" i="0" dirty="0">
                <a:solidFill>
                  <a:srgbClr val="000000"/>
                </a:solidFill>
                <a:effectLst/>
                <a:latin typeface="SourceSansProRegular"/>
              </a:rPr>
              <a:t> Ion Exchange Resins:</a:t>
            </a:r>
            <a:r>
              <a:rPr lang="en-US" b="0" i="0" dirty="0">
                <a:solidFill>
                  <a:srgbClr val="000000"/>
                </a:solidFill>
                <a:effectLst/>
                <a:latin typeface="SourceSansProRegular"/>
              </a:rPr>
              <a:t>  Contaminants are attracted to the tiny beads of resin and they keep the materials from passing through the water system. There are some ion exchange resin systems that may remove PFAS, but be careful to ensure any system selected meets the NSF/ANSI certification standards listed below.</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SansProRegular"/>
              </a:rPr>
              <a:t>In Minnesota, water treatment systems must be installed by a licensed and bonded plumbing or water conditioning contractor, although homeowners may install equipment in homes they own and occupy. </a:t>
            </a:r>
            <a:r>
              <a:rPr lang="en-US" b="1" i="0" dirty="0">
                <a:solidFill>
                  <a:srgbClr val="000000"/>
                </a:solidFill>
                <a:effectLst/>
                <a:latin typeface="SourceSansProRegular"/>
              </a:rPr>
              <a:t>After the treatment system is installed, it is important to follow the manufacturer’s recommendations for maintaining the system</a:t>
            </a:r>
            <a:r>
              <a:rPr lang="en-US" b="0" i="0" dirty="0">
                <a:solidFill>
                  <a:srgbClr val="000000"/>
                </a:solidFill>
                <a:effectLst/>
                <a:latin typeface="SourceSansProRegular"/>
              </a:rPr>
              <a:t>.</a:t>
            </a:r>
            <a:endParaRPr lang="en-US" dirty="0">
              <a:solidFill>
                <a:srgbClr val="000000"/>
              </a:solidFill>
              <a:latin typeface="SourceSansProRegular"/>
            </a:endParaRPr>
          </a:p>
          <a:p>
            <a:pPr algn="l"/>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12</a:t>
            </a:fld>
            <a:endParaRPr lang="en-US" dirty="0"/>
          </a:p>
        </p:txBody>
      </p:sp>
    </p:spTree>
    <p:extLst>
      <p:ext uri="{BB962C8B-B14F-4D97-AF65-F5344CB8AC3E}">
        <p14:creationId xmlns:p14="http://schemas.microsoft.com/office/powerpoint/2010/main" val="419269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 for system wide options would be evaluated as part of a feasibility study.</a:t>
            </a:r>
          </a:p>
          <a:p>
            <a:pPr algn="l"/>
            <a:endParaRPr lang="en-US" dirty="0"/>
          </a:p>
          <a:p>
            <a:pPr algn="l"/>
            <a:r>
              <a:rPr lang="en-US" dirty="0"/>
              <a:t>FROM MDH:</a:t>
            </a:r>
          </a:p>
          <a:p>
            <a:pPr algn="l">
              <a:buFont typeface="Arial" panose="020B0604020202020204" pitchFamily="34" charset="0"/>
              <a:buChar char="•"/>
            </a:pPr>
            <a:r>
              <a:rPr lang="en-US" b="1" i="0" dirty="0">
                <a:solidFill>
                  <a:srgbClr val="000000"/>
                </a:solidFill>
                <a:effectLst/>
                <a:latin typeface="SourceSansProRegular"/>
              </a:rPr>
              <a:t> Reverse osmosis</a:t>
            </a:r>
            <a:r>
              <a:rPr lang="en-US" b="0" i="0" dirty="0">
                <a:solidFill>
                  <a:srgbClr val="000000"/>
                </a:solidFill>
                <a:effectLst/>
                <a:latin typeface="SourceSansProRegular"/>
              </a:rPr>
              <a:t> uses energy to push water through a membrane with tiny pores. The membrane stops many contaminants while allowing water to pass through. Reverse osmosis is more practical as a point-of-use treatment option (not at point-of-entry).</a:t>
            </a:r>
          </a:p>
          <a:p>
            <a:pPr algn="l">
              <a:buFont typeface="Arial" panose="020B0604020202020204" pitchFamily="34" charset="0"/>
              <a:buChar char="•"/>
            </a:pPr>
            <a:r>
              <a:rPr lang="en-US" b="1" i="0" dirty="0">
                <a:solidFill>
                  <a:srgbClr val="000000"/>
                </a:solidFill>
                <a:effectLst/>
                <a:latin typeface="SourceSansProRegular"/>
              </a:rPr>
              <a:t> Granular activated carbon filter</a:t>
            </a:r>
            <a:r>
              <a:rPr lang="en-US" b="0" i="0" dirty="0">
                <a:solidFill>
                  <a:srgbClr val="000000"/>
                </a:solidFill>
                <a:effectLst/>
                <a:latin typeface="SourceSansProRegular"/>
              </a:rPr>
              <a:t>: Contaminants accumulate on the filter while water passes through.</a:t>
            </a:r>
          </a:p>
          <a:p>
            <a:pPr marL="742950" lvl="1" indent="-285750" algn="l">
              <a:buFont typeface="Arial" panose="020B0604020202020204" pitchFamily="34" charset="0"/>
              <a:buChar char="•"/>
            </a:pPr>
            <a:r>
              <a:rPr lang="en-US" b="0" i="0" dirty="0">
                <a:solidFill>
                  <a:srgbClr val="000000"/>
                </a:solidFill>
                <a:effectLst/>
                <a:latin typeface="SourceSansProRegular"/>
              </a:rPr>
              <a:t>MPCA, MDH and West Central Environmental Consulting evaluated one inexpensive, easily installed, point -of-use carbon filter option for filtering drinking water at a sink faucet: </a:t>
            </a:r>
            <a:r>
              <a:rPr lang="en-US" b="0" i="0" u="sng" dirty="0">
                <a:solidFill>
                  <a:srgbClr val="3D792A"/>
                </a:solidFill>
                <a:effectLst/>
                <a:latin typeface="SourceSansProRegular"/>
                <a:hlinkClick r:id="rId3"/>
              </a:rPr>
              <a:t>Evaluation of Perfluorochemical Removal by a Small, In-home Filter (PDF)</a:t>
            </a:r>
            <a:r>
              <a:rPr lang="en-US" b="0" i="0" dirty="0">
                <a:solidFill>
                  <a:srgbClr val="000000"/>
                </a:solidFill>
                <a:effectLst/>
                <a:latin typeface="SourceSansProRegular"/>
              </a:rPr>
              <a:t>.</a:t>
            </a:r>
          </a:p>
          <a:p>
            <a:pPr marL="742950" lvl="1" indent="-285750" algn="l">
              <a:buFont typeface="Arial" panose="020B0604020202020204" pitchFamily="34" charset="0"/>
              <a:buChar char="•"/>
            </a:pPr>
            <a:r>
              <a:rPr lang="en-US" b="0" i="0" dirty="0">
                <a:solidFill>
                  <a:srgbClr val="000000"/>
                </a:solidFill>
                <a:effectLst/>
                <a:latin typeface="SourceSansProRegular"/>
              </a:rPr>
              <a:t>Learn more about </a:t>
            </a:r>
            <a:r>
              <a:rPr lang="en-US" b="0" i="0" u="sng" dirty="0">
                <a:solidFill>
                  <a:srgbClr val="3D792A"/>
                </a:solidFill>
                <a:effectLst/>
                <a:latin typeface="SourceSansProRegular"/>
                <a:hlinkClick r:id="rId4"/>
              </a:rPr>
              <a:t>Water Treatment Using Carbon Filters: GAC Filter Information</a:t>
            </a:r>
            <a:r>
              <a:rPr lang="en-US" b="0" i="0" dirty="0">
                <a:solidFill>
                  <a:srgbClr val="000000"/>
                </a:solidFill>
                <a:effectLst/>
                <a:latin typeface="SourceSansProRegular"/>
              </a:rPr>
              <a:t>.</a:t>
            </a:r>
          </a:p>
          <a:p>
            <a:pPr algn="l">
              <a:buFont typeface="Arial" panose="020B0604020202020204" pitchFamily="34" charset="0"/>
              <a:buChar char="•"/>
            </a:pPr>
            <a:r>
              <a:rPr lang="en-US" b="1" i="0" dirty="0">
                <a:solidFill>
                  <a:srgbClr val="000000"/>
                </a:solidFill>
                <a:effectLst/>
                <a:latin typeface="SourceSansProRegular"/>
              </a:rPr>
              <a:t> Ion Exchange Resins:</a:t>
            </a:r>
            <a:r>
              <a:rPr lang="en-US" b="0" i="0" dirty="0">
                <a:solidFill>
                  <a:srgbClr val="000000"/>
                </a:solidFill>
                <a:effectLst/>
                <a:latin typeface="SourceSansProRegular"/>
              </a:rPr>
              <a:t>  Contaminants are attracted to the tiny beads of resin and they keep the materials from passing through the water system. There are some ion exchange resin systems that may remove PFAS, but be careful to ensure any system selected meets the NSF/ANSI certification standards listed below.</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SansProRegular"/>
              </a:rPr>
              <a:t>In Minnesota, water treatment systems must be installed by a licensed and bonded plumbing or water conditioning contractor, although homeowners may install equipment in homes they own and occupy. </a:t>
            </a:r>
            <a:r>
              <a:rPr lang="en-US" b="1" i="0" dirty="0">
                <a:solidFill>
                  <a:srgbClr val="000000"/>
                </a:solidFill>
                <a:effectLst/>
                <a:latin typeface="SourceSansProRegular"/>
              </a:rPr>
              <a:t>After the treatment system is installed, it is important to follow the manufacturer’s recommendations for maintaining the system</a:t>
            </a:r>
            <a:r>
              <a:rPr lang="en-US" b="0" i="0" dirty="0">
                <a:solidFill>
                  <a:srgbClr val="000000"/>
                </a:solidFill>
                <a:effectLst/>
                <a:latin typeface="SourceSansProRegular"/>
              </a:rPr>
              <a:t>.</a:t>
            </a:r>
            <a:endParaRPr lang="en-US" dirty="0">
              <a:solidFill>
                <a:srgbClr val="000000"/>
              </a:solidFill>
              <a:latin typeface="SourceSansProRegular"/>
            </a:endParaRPr>
          </a:p>
          <a:p>
            <a:pPr algn="l"/>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13</a:t>
            </a:fld>
            <a:endParaRPr lang="en-US" dirty="0"/>
          </a:p>
        </p:txBody>
      </p:sp>
    </p:spTree>
    <p:extLst>
      <p:ext uri="{BB962C8B-B14F-4D97-AF65-F5344CB8AC3E}">
        <p14:creationId xmlns:p14="http://schemas.microsoft.com/office/powerpoint/2010/main" val="305833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available on the MDH website June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Interactive – people can click on a community to learn about its public water system, its PFAS testing status, its PFAS results, and whether their results are below, at, or above MDH guidance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(Nearly all systems tested so far have results below guidance values)</a:t>
            </a:r>
          </a:p>
          <a:p>
            <a:r>
              <a:rPr lang="en-US" dirty="0"/>
              <a:t>There is information about our health guidance values and how they are calculated, as well as information about steps MDH and water systems are taking to test and minimize PFAS levels in drinking water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a:p>
        </p:txBody>
      </p:sp>
    </p:spTree>
    <p:extLst>
      <p:ext uri="{BB962C8B-B14F-4D97-AF65-F5344CB8AC3E}">
        <p14:creationId xmlns:p14="http://schemas.microsoft.com/office/powerpoint/2010/main" val="40210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2</a:t>
            </a:fld>
            <a:endParaRPr lang="en-US" dirty="0"/>
          </a:p>
        </p:txBody>
      </p:sp>
    </p:spTree>
    <p:extLst>
      <p:ext uri="{BB962C8B-B14F-4D97-AF65-F5344CB8AC3E}">
        <p14:creationId xmlns:p14="http://schemas.microsoft.com/office/powerpoint/2010/main" val="160289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3</a:t>
            </a:fld>
            <a:endParaRPr lang="en-US" dirty="0"/>
          </a:p>
        </p:txBody>
      </p:sp>
    </p:spTree>
    <p:extLst>
      <p:ext uri="{BB962C8B-B14F-4D97-AF65-F5344CB8AC3E}">
        <p14:creationId xmlns:p14="http://schemas.microsoft.com/office/powerpoint/2010/main" val="295977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MDH: </a:t>
            </a:r>
            <a:r>
              <a:rPr lang="en-US" b="0" i="0" dirty="0">
                <a:solidFill>
                  <a:srgbClr val="000000"/>
                </a:solidFill>
                <a:effectLst/>
                <a:latin typeface="SourceSansProRegular"/>
              </a:rPr>
              <a:t>People can be exposed to PFAS in many ways including drinking water where the source has been impacted by PFAS contamination. </a:t>
            </a:r>
            <a:r>
              <a:rPr lang="en-US" b="1" i="0" dirty="0">
                <a:solidFill>
                  <a:srgbClr val="000000"/>
                </a:solidFill>
                <a:effectLst/>
                <a:latin typeface="SourceSansProRegular"/>
              </a:rPr>
              <a:t>For most Minnesotans, the majority of PFAS exposure comes from non-drinking water sources. </a:t>
            </a:r>
            <a:endParaRPr lang="en-US" b="1" dirty="0"/>
          </a:p>
        </p:txBody>
      </p:sp>
      <p:sp>
        <p:nvSpPr>
          <p:cNvPr id="4" name="Slide Number Placeholder 3"/>
          <p:cNvSpPr>
            <a:spLocks noGrp="1"/>
          </p:cNvSpPr>
          <p:nvPr>
            <p:ph type="sldNum" sz="quarter" idx="5"/>
          </p:nvPr>
        </p:nvSpPr>
        <p:spPr/>
        <p:txBody>
          <a:bodyPr/>
          <a:lstStyle/>
          <a:p>
            <a:fld id="{3BE33F32-15DB-4AC0-B48D-7F7BB2896FE0}" type="slidenum">
              <a:rPr lang="en-US" smtClean="0"/>
              <a:t>4</a:t>
            </a:fld>
            <a:endParaRPr lang="en-US" dirty="0"/>
          </a:p>
        </p:txBody>
      </p:sp>
    </p:spTree>
    <p:extLst>
      <p:ext uri="{BB962C8B-B14F-4D97-AF65-F5344CB8AC3E}">
        <p14:creationId xmlns:p14="http://schemas.microsoft.com/office/powerpoint/2010/main" val="205182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ourceSansProRegular"/>
              </a:rPr>
              <a:t>Our understanding and ability to detect PFAS in the environment has evolved since the Minnesota Pollution Control Agency (MPCA) and the Minnesota Department of Health (MDH) began investigating them in 2002. Laboratories at that time only identified two PFAS and could not detect low concentrations. We are now able to measure extremely small amounts (parts per trillion in water) of several PFAS and newer studies suggest that long-term exposure to PFAS in this range might affect the most vulnerable members of the population. MDH continues to monitor the scientific research about PFAS and we will adjust our health advice as needed. (from MDH website)</a:t>
            </a:r>
          </a:p>
          <a:p>
            <a:pPr algn="l"/>
            <a:endParaRPr lang="en-US" b="0" i="0" dirty="0">
              <a:solidFill>
                <a:srgbClr val="000000"/>
              </a:solidFill>
              <a:effectLst/>
              <a:latin typeface="SourceSansProRegular"/>
            </a:endParaRPr>
          </a:p>
          <a:p>
            <a:pPr algn="l"/>
            <a:r>
              <a:rPr lang="en-US" b="0" i="0" dirty="0">
                <a:solidFill>
                  <a:srgbClr val="000000"/>
                </a:solidFill>
                <a:effectLst/>
                <a:latin typeface="SourceSansProRegular"/>
              </a:rPr>
              <a:t>Analogy – Parts per Trillion is similar to one droplet in an Olympic size pool.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0" i="0" dirty="0">
                <a:solidFill>
                  <a:srgbClr val="000000"/>
                </a:solidFill>
                <a:effectLst/>
                <a:latin typeface="SourceSansProRegular"/>
              </a:rPr>
            </a:br>
            <a:r>
              <a:rPr lang="en-US" b="0" i="0" dirty="0">
                <a:solidFill>
                  <a:srgbClr val="000000"/>
                </a:solidFill>
                <a:effectLst/>
                <a:latin typeface="SourceSansProRegular"/>
              </a:rPr>
              <a:t>The most consistently observed and strongest evidence for harmful impacts on human health is for immune suppression such as decreased vaccination response, changes in liver function such as higher cholesterol, elevated liver enzymes, and lower birth weight. In addition, lifetime exposure to PFOA has also been associated with kidney cancer. MDH develops guidance values to protect people who are most highly exposed and people who are most sensitive to the potentially harmful effects of a contaminant, including pregnant people, fetuses, infants, and children. (per MDH)</a:t>
            </a:r>
            <a:endParaRPr lang="en-US" dirty="0"/>
          </a:p>
          <a:p>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5</a:t>
            </a:fld>
            <a:endParaRPr lang="en-US" dirty="0"/>
          </a:p>
        </p:txBody>
      </p:sp>
    </p:spTree>
    <p:extLst>
      <p:ext uri="{BB962C8B-B14F-4D97-AF65-F5344CB8AC3E}">
        <p14:creationId xmlns:p14="http://schemas.microsoft.com/office/powerpoint/2010/main" val="94180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FROM EPA ON HAZARD INDEX - Decades of research show mixtures of different chemicals can have additive health effects, even if the individual chemicals are each present at lower levels. This means that low levels of multiple PFAS that individually would not likely result in adverse health effects may pose health concerns when combined in a mixture. The Hazard Index is a long-established approach that EPA regularly uses, for example in the Superfund program, to determine the health concerns associated with exposure to chemical mixtures. EPA’s Hazard Index Maximum Contaminant Level (MCL) is set at 1 and applies to any mixture containing two or more of PFNA, </a:t>
            </a:r>
            <a:r>
              <a:rPr lang="en-US" dirty="0" err="1"/>
              <a:t>PFHxS</a:t>
            </a:r>
            <a:r>
              <a:rPr lang="en-US" dirty="0"/>
              <a:t>, PFBS, and HFPO-DA (known as “</a:t>
            </a:r>
            <a:r>
              <a:rPr lang="en-US" dirty="0" err="1"/>
              <a:t>GenX</a:t>
            </a:r>
            <a:r>
              <a:rPr lang="en-US" dirty="0"/>
              <a:t> chemicals). These PFAS can often be found together in different mixtures and research shows that exposure to mixtures of these chemicals may have additive health impacts.</a:t>
            </a:r>
          </a:p>
        </p:txBody>
      </p:sp>
      <p:sp>
        <p:nvSpPr>
          <p:cNvPr id="4" name="Slide Number Placeholder 3"/>
          <p:cNvSpPr>
            <a:spLocks noGrp="1"/>
          </p:cNvSpPr>
          <p:nvPr>
            <p:ph type="sldNum" sz="quarter" idx="5"/>
          </p:nvPr>
        </p:nvSpPr>
        <p:spPr/>
        <p:txBody>
          <a:bodyPr/>
          <a:lstStyle/>
          <a:p>
            <a:fld id="{3BE33F32-15DB-4AC0-B48D-7F7BB2896FE0}" type="slidenum">
              <a:rPr lang="en-US" smtClean="0"/>
              <a:t>7</a:t>
            </a:fld>
            <a:endParaRPr lang="en-US" dirty="0"/>
          </a:p>
        </p:txBody>
      </p:sp>
    </p:spTree>
    <p:extLst>
      <p:ext uri="{BB962C8B-B14F-4D97-AF65-F5344CB8AC3E}">
        <p14:creationId xmlns:p14="http://schemas.microsoft.com/office/powerpoint/2010/main" val="52929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8</a:t>
            </a:fld>
            <a:endParaRPr lang="en-US" dirty="0"/>
          </a:p>
        </p:txBody>
      </p:sp>
    </p:spTree>
    <p:extLst>
      <p:ext uri="{BB962C8B-B14F-4D97-AF65-F5344CB8AC3E}">
        <p14:creationId xmlns:p14="http://schemas.microsoft.com/office/powerpoint/2010/main" val="356405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16 ppt was recorded at an emergency well, that is not currently supplying water to SSP water users.</a:t>
            </a:r>
          </a:p>
        </p:txBody>
      </p:sp>
      <p:sp>
        <p:nvSpPr>
          <p:cNvPr id="4" name="Slide Number Placeholder 3"/>
          <p:cNvSpPr>
            <a:spLocks noGrp="1"/>
          </p:cNvSpPr>
          <p:nvPr>
            <p:ph type="sldNum" sz="quarter" idx="5"/>
          </p:nvPr>
        </p:nvSpPr>
        <p:spPr/>
        <p:txBody>
          <a:bodyPr/>
          <a:lstStyle/>
          <a:p>
            <a:fld id="{3BE33F32-15DB-4AC0-B48D-7F7BB2896FE0}" type="slidenum">
              <a:rPr lang="en-US" smtClean="0"/>
              <a:t>9</a:t>
            </a:fld>
            <a:endParaRPr lang="en-US" dirty="0"/>
          </a:p>
        </p:txBody>
      </p:sp>
    </p:spTree>
    <p:extLst>
      <p:ext uri="{BB962C8B-B14F-4D97-AF65-F5344CB8AC3E}">
        <p14:creationId xmlns:p14="http://schemas.microsoft.com/office/powerpoint/2010/main" val="364904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BE33F32-15DB-4AC0-B48D-7F7BB2896FE0}" type="slidenum">
              <a:rPr lang="en-US" smtClean="0"/>
              <a:t>10</a:t>
            </a:fld>
            <a:endParaRPr lang="en-US" dirty="0"/>
          </a:p>
        </p:txBody>
      </p:sp>
    </p:spTree>
    <p:extLst>
      <p:ext uri="{BB962C8B-B14F-4D97-AF65-F5344CB8AC3E}">
        <p14:creationId xmlns:p14="http://schemas.microsoft.com/office/powerpoint/2010/main" val="124332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13E067-D299-416F-A80A-E423FAE44534}" type="datetimeFigureOut">
              <a:rPr lang="en-US" smtClean="0"/>
              <a:t>5/15/2024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C33C134-0E54-4000-96AD-E83462C4E558}" type="slidenum">
              <a:rPr lang="en-US" smtClean="0"/>
              <a:t>‹#›</a:t>
            </a:fld>
            <a:endParaRPr lang="en-US" dirty="0"/>
          </a:p>
        </p:txBody>
      </p:sp>
    </p:spTree>
    <p:extLst>
      <p:ext uri="{BB962C8B-B14F-4D97-AF65-F5344CB8AC3E}">
        <p14:creationId xmlns:p14="http://schemas.microsoft.com/office/powerpoint/2010/main" val="208834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165060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113E067-D299-416F-A80A-E423FAE44534}" type="datetimeFigureOut">
              <a:rPr lang="en-US" smtClean="0"/>
              <a:t>5/15/2024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C33C134-0E54-4000-96AD-E83462C4E558}" type="slidenum">
              <a:rPr lang="en-US" smtClean="0"/>
              <a:t>‹#›</a:t>
            </a:fld>
            <a:endParaRPr lang="en-US" dirty="0"/>
          </a:p>
        </p:txBody>
      </p:sp>
    </p:spTree>
    <p:extLst>
      <p:ext uri="{BB962C8B-B14F-4D97-AF65-F5344CB8AC3E}">
        <p14:creationId xmlns:p14="http://schemas.microsoft.com/office/powerpoint/2010/main" val="123166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5/15/2024</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2276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387660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113E067-D299-416F-A80A-E423FAE44534}" type="datetimeFigureOut">
              <a:rPr lang="en-US" smtClean="0"/>
              <a:t>5/15/2024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C33C134-0E54-4000-96AD-E83462C4E558}" type="slidenum">
              <a:rPr lang="en-US" smtClean="0"/>
              <a:t>‹#›</a:t>
            </a:fld>
            <a:endParaRPr lang="en-US" dirty="0"/>
          </a:p>
        </p:txBody>
      </p:sp>
    </p:spTree>
    <p:extLst>
      <p:ext uri="{BB962C8B-B14F-4D97-AF65-F5344CB8AC3E}">
        <p14:creationId xmlns:p14="http://schemas.microsoft.com/office/powerpoint/2010/main" val="20892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250729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367885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77452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93578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13E067-D299-416F-A80A-E423FAE44534}" type="datetimeFigureOut">
              <a:rPr lang="en-US" smtClean="0"/>
              <a:t>5/15/2024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C33C134-0E54-4000-96AD-E83462C4E558}" type="slidenum">
              <a:rPr lang="en-US" smtClean="0"/>
              <a:t>‹#›</a:t>
            </a:fld>
            <a:endParaRPr lang="en-US" dirty="0"/>
          </a:p>
        </p:txBody>
      </p:sp>
    </p:spTree>
    <p:extLst>
      <p:ext uri="{BB962C8B-B14F-4D97-AF65-F5344CB8AC3E}">
        <p14:creationId xmlns:p14="http://schemas.microsoft.com/office/powerpoint/2010/main" val="354688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13E067-D299-416F-A80A-E423FAE44534}"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33C134-0E54-4000-96AD-E83462C4E558}" type="slidenum">
              <a:rPr lang="en-US" smtClean="0"/>
              <a:t>‹#›</a:t>
            </a:fld>
            <a:endParaRPr lang="en-US" dirty="0"/>
          </a:p>
        </p:txBody>
      </p:sp>
    </p:spTree>
    <p:extLst>
      <p:ext uri="{BB962C8B-B14F-4D97-AF65-F5344CB8AC3E}">
        <p14:creationId xmlns:p14="http://schemas.microsoft.com/office/powerpoint/2010/main" val="157663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113E067-D299-416F-A80A-E423FAE44534}" type="datetimeFigureOut">
              <a:rPr lang="en-US" smtClean="0"/>
              <a:t>5/15/2024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C33C134-0E54-4000-96AD-E83462C4E558}"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8352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health.state.mn.us/communities/environment/water/pfasmap.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state.mn.us/communities/environment/hazardous/topics/pfcs.html" TargetMode="External"/><Relationship Id="rId2" Type="http://schemas.openxmlformats.org/officeDocument/2006/relationships/hyperlink" Target="https://www.epa.gov/pfas/pfas-explained" TargetMode="External"/><Relationship Id="rId1" Type="http://schemas.openxmlformats.org/officeDocument/2006/relationships/slideLayout" Target="../slideLayouts/slideLayout2.xml"/><Relationship Id="rId4" Type="http://schemas.openxmlformats.org/officeDocument/2006/relationships/hyperlink" Target="https://www.dhs.wisconsin.gov/chemical/pfas.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5C86-9F41-4CC5-BC8D-B334D81B3105}"/>
              </a:ext>
            </a:extLst>
          </p:cNvPr>
          <p:cNvSpPr>
            <a:spLocks noGrp="1"/>
          </p:cNvSpPr>
          <p:nvPr>
            <p:ph type="ctrTitle"/>
          </p:nvPr>
        </p:nvSpPr>
        <p:spPr>
          <a:xfrm>
            <a:off x="581191" y="453503"/>
            <a:ext cx="10993549" cy="2041942"/>
          </a:xfrm>
        </p:spPr>
        <p:txBody>
          <a:bodyPr>
            <a:normAutofit/>
          </a:bodyPr>
          <a:lstStyle/>
          <a:p>
            <a:r>
              <a:rPr lang="en-US" dirty="0"/>
              <a:t>New </a:t>
            </a:r>
            <a:r>
              <a:rPr lang="en-US" dirty="0" err="1"/>
              <a:t>epa</a:t>
            </a:r>
            <a:r>
              <a:rPr lang="en-US" dirty="0"/>
              <a:t> standards for per- and polyfluoroalkyl substances (pfas)</a:t>
            </a:r>
          </a:p>
        </p:txBody>
      </p:sp>
      <p:sp>
        <p:nvSpPr>
          <p:cNvPr id="3" name="Subtitle 2">
            <a:extLst>
              <a:ext uri="{FF2B5EF4-FFF2-40B4-BE49-F238E27FC236}">
                <a16:creationId xmlns:a16="http://schemas.microsoft.com/office/drawing/2014/main" id="{F4566C8E-BAAE-40C5-98B7-87970B74B4A9}"/>
              </a:ext>
            </a:extLst>
          </p:cNvPr>
          <p:cNvSpPr>
            <a:spLocks noGrp="1"/>
          </p:cNvSpPr>
          <p:nvPr>
            <p:ph type="subTitle" idx="1"/>
          </p:nvPr>
        </p:nvSpPr>
        <p:spPr/>
        <p:txBody>
          <a:bodyPr/>
          <a:lstStyle/>
          <a:p>
            <a:r>
              <a:rPr lang="en-US" dirty="0"/>
              <a:t>May 15, 2024 – Public informational MEETING</a:t>
            </a:r>
          </a:p>
        </p:txBody>
      </p:sp>
      <p:sp>
        <p:nvSpPr>
          <p:cNvPr id="8" name="Rectangle: Rounded Corners 7">
            <a:extLst>
              <a:ext uri="{FF2B5EF4-FFF2-40B4-BE49-F238E27FC236}">
                <a16:creationId xmlns:a16="http://schemas.microsoft.com/office/drawing/2014/main" id="{8A9FD9E9-20F5-5A62-AA49-91BD819613EC}"/>
              </a:ext>
            </a:extLst>
          </p:cNvPr>
          <p:cNvSpPr/>
          <p:nvPr/>
        </p:nvSpPr>
        <p:spPr>
          <a:xfrm>
            <a:off x="5150546" y="3806296"/>
            <a:ext cx="1569720" cy="2065020"/>
          </a:xfrm>
          <a:prstGeom prst="roundRect">
            <a:avLst>
              <a:gd name="adj" fmla="val 45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black logo&#10;&#10;Description automatically generated">
            <a:extLst>
              <a:ext uri="{FF2B5EF4-FFF2-40B4-BE49-F238E27FC236}">
                <a16:creationId xmlns:a16="http://schemas.microsoft.com/office/drawing/2014/main" id="{8B4E214F-430C-DD57-8633-0160F96E6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509" y="3897736"/>
            <a:ext cx="1407035" cy="1876047"/>
          </a:xfrm>
          <a:prstGeom prst="rect">
            <a:avLst/>
          </a:prstGeom>
        </p:spPr>
      </p:pic>
    </p:spTree>
    <p:extLst>
      <p:ext uri="{BB962C8B-B14F-4D97-AF65-F5344CB8AC3E}">
        <p14:creationId xmlns:p14="http://schemas.microsoft.com/office/powerpoint/2010/main" val="361636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A4A52E-09A3-ACBC-02F9-0EFA25714487}"/>
              </a:ext>
            </a:extLst>
          </p:cNvPr>
          <p:cNvSpPr/>
          <p:nvPr/>
        </p:nvSpPr>
        <p:spPr>
          <a:xfrm>
            <a:off x="8039100" y="457200"/>
            <a:ext cx="3710940" cy="6088381"/>
          </a:xfrm>
          <a:prstGeom prst="rect">
            <a:avLst/>
          </a:prstGeom>
          <a:solidFill>
            <a:schemeClr val="bg2">
              <a:lumMod val="9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a:p>
        </p:txBody>
      </p:sp>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COMMUNICATING EFFORTS</a:t>
            </a:r>
          </a:p>
        </p:txBody>
      </p:sp>
      <p:sp>
        <p:nvSpPr>
          <p:cNvPr id="7" name="TextBox 6">
            <a:extLst>
              <a:ext uri="{FF2B5EF4-FFF2-40B4-BE49-F238E27FC236}">
                <a16:creationId xmlns:a16="http://schemas.microsoft.com/office/drawing/2014/main" id="{B0E4CB75-43B9-FDFD-C0EE-C621B5D7E8B4}"/>
              </a:ext>
            </a:extLst>
          </p:cNvPr>
          <p:cNvSpPr txBox="1"/>
          <p:nvPr/>
        </p:nvSpPr>
        <p:spPr>
          <a:xfrm>
            <a:off x="5236521" y="3409936"/>
            <a:ext cx="2403845" cy="1015663"/>
          </a:xfrm>
          <a:prstGeom prst="rect">
            <a:avLst/>
          </a:prstGeom>
          <a:noFill/>
        </p:spPr>
        <p:txBody>
          <a:bodyPr wrap="square">
            <a:spAutoFit/>
          </a:bodyPr>
          <a:lstStyle/>
          <a:p>
            <a:pPr algn="ctr"/>
            <a:r>
              <a:rPr lang="en-US" sz="2000" dirty="0">
                <a:solidFill>
                  <a:schemeClr val="bg1"/>
                </a:solidFill>
              </a:rPr>
              <a:t>However, we are not currently violating any EPA rules</a:t>
            </a:r>
          </a:p>
        </p:txBody>
      </p:sp>
      <p:sp>
        <p:nvSpPr>
          <p:cNvPr id="10" name="L-Shape 9">
            <a:extLst>
              <a:ext uri="{FF2B5EF4-FFF2-40B4-BE49-F238E27FC236}">
                <a16:creationId xmlns:a16="http://schemas.microsoft.com/office/drawing/2014/main" id="{BDF18DEF-F2E6-77F6-C3FA-2036B8313A06}"/>
              </a:ext>
            </a:extLst>
          </p:cNvPr>
          <p:cNvSpPr/>
          <p:nvPr/>
        </p:nvSpPr>
        <p:spPr>
          <a:xfrm rot="13500000">
            <a:off x="3850592" y="3426277"/>
            <a:ext cx="982980" cy="982980"/>
          </a:xfrm>
          <a:prstGeom prst="corner">
            <a:avLst>
              <a:gd name="adj1" fmla="val 34496"/>
              <a:gd name="adj2" fmla="val 32171"/>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B118D00-F70F-C126-FACA-3671936C19CD}"/>
              </a:ext>
            </a:extLst>
          </p:cNvPr>
          <p:cNvSpPr txBox="1"/>
          <p:nvPr/>
        </p:nvSpPr>
        <p:spPr>
          <a:xfrm>
            <a:off x="656121" y="2463364"/>
            <a:ext cx="3203549" cy="3477875"/>
          </a:xfrm>
          <a:prstGeom prst="rect">
            <a:avLst/>
          </a:prstGeom>
          <a:noFill/>
        </p:spPr>
        <p:txBody>
          <a:bodyPr wrap="square">
            <a:spAutoFit/>
          </a:bodyPr>
          <a:lstStyle/>
          <a:p>
            <a:r>
              <a:rPr lang="en-US" sz="2000" b="1" dirty="0">
                <a:solidFill>
                  <a:srgbClr val="000000"/>
                </a:solidFill>
              </a:rPr>
              <a:t>On April 11</a:t>
            </a:r>
            <a:r>
              <a:rPr lang="en-US" sz="2000" b="1" baseline="30000" dirty="0">
                <a:solidFill>
                  <a:srgbClr val="000000"/>
                </a:solidFill>
              </a:rPr>
              <a:t>th</a:t>
            </a:r>
            <a:r>
              <a:rPr lang="en-US" sz="2000" b="1" dirty="0">
                <a:solidFill>
                  <a:srgbClr val="000000"/>
                </a:solidFill>
              </a:rPr>
              <a:t>, 2024, staff posted a press release</a:t>
            </a:r>
          </a:p>
          <a:p>
            <a:endParaRPr lang="en-US" sz="2000" b="1" dirty="0">
              <a:solidFill>
                <a:srgbClr val="000000"/>
              </a:solidFill>
            </a:endParaRPr>
          </a:p>
          <a:p>
            <a:r>
              <a:rPr lang="en-US" sz="2000" b="1" dirty="0">
                <a:solidFill>
                  <a:srgbClr val="000000"/>
                </a:solidFill>
              </a:rPr>
              <a:t>Dedicated PFAS page on City website</a:t>
            </a:r>
          </a:p>
          <a:p>
            <a:endParaRPr lang="en-US" sz="2000" b="1" dirty="0">
              <a:solidFill>
                <a:srgbClr val="000000"/>
              </a:solidFill>
            </a:endParaRPr>
          </a:p>
          <a:p>
            <a:r>
              <a:rPr lang="en-US" sz="2000" b="1" dirty="0">
                <a:solidFill>
                  <a:srgbClr val="000000"/>
                </a:solidFill>
              </a:rPr>
              <a:t>Continued communication with residents to be provided as information becomes available </a:t>
            </a:r>
          </a:p>
        </p:txBody>
      </p:sp>
      <p:pic>
        <p:nvPicPr>
          <p:cNvPr id="19" name="Picture 18">
            <a:extLst>
              <a:ext uri="{FF2B5EF4-FFF2-40B4-BE49-F238E27FC236}">
                <a16:creationId xmlns:a16="http://schemas.microsoft.com/office/drawing/2014/main" id="{87DA027D-F729-ECAD-6509-FC871651F696}"/>
              </a:ext>
            </a:extLst>
          </p:cNvPr>
          <p:cNvPicPr>
            <a:picLocks noChangeAspect="1"/>
          </p:cNvPicPr>
          <p:nvPr/>
        </p:nvPicPr>
        <p:blipFill>
          <a:blip r:embed="rId3"/>
          <a:stretch>
            <a:fillRect/>
          </a:stretch>
        </p:blipFill>
        <p:spPr>
          <a:xfrm>
            <a:off x="5686367" y="2270441"/>
            <a:ext cx="5794268" cy="38955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0" name="Rectangle 19">
            <a:extLst>
              <a:ext uri="{FF2B5EF4-FFF2-40B4-BE49-F238E27FC236}">
                <a16:creationId xmlns:a16="http://schemas.microsoft.com/office/drawing/2014/main" id="{0443596C-03AF-3B8C-B8EE-25C438F02718}"/>
              </a:ext>
            </a:extLst>
          </p:cNvPr>
          <p:cNvSpPr/>
          <p:nvPr/>
        </p:nvSpPr>
        <p:spPr>
          <a:xfrm>
            <a:off x="8037925" y="6322142"/>
            <a:ext cx="1283055" cy="535858"/>
          </a:xfrm>
          <a:prstGeom prst="rect">
            <a:avLst/>
          </a:prstGeom>
          <a:effectLst>
            <a:outerShdw blurRad="76200" dir="18900000" sy="23000" kx="-1200000" algn="bl" rotWithShape="0">
              <a:prstClr val="black">
                <a:alpha val="2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57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Current &amp; next steps</a:t>
            </a:r>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440821" y="1800660"/>
            <a:ext cx="5901507" cy="489405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Aft>
                <a:spcPts val="1200"/>
              </a:spcAft>
              <a:buFont typeface="Wingdings" panose="05000000000000000000" pitchFamily="2" charset="2"/>
              <a:buChar char="§"/>
            </a:pPr>
            <a:r>
              <a:rPr lang="en-US" sz="2400" dirty="0">
                <a:solidFill>
                  <a:srgbClr val="000000"/>
                </a:solidFill>
              </a:rPr>
              <a:t>Performing quarterly testing </a:t>
            </a:r>
          </a:p>
          <a:p>
            <a:pPr>
              <a:spcAft>
                <a:spcPts val="1200"/>
              </a:spcAft>
              <a:buFont typeface="Wingdings" panose="05000000000000000000" pitchFamily="2" charset="2"/>
              <a:buChar char="§"/>
            </a:pPr>
            <a:r>
              <a:rPr lang="en-US" sz="2400" dirty="0">
                <a:solidFill>
                  <a:srgbClr val="000000"/>
                </a:solidFill>
              </a:rPr>
              <a:t>Collaborating with the MDH and other agencies to determine the source of PFAS in our water</a:t>
            </a:r>
          </a:p>
          <a:p>
            <a:pPr>
              <a:spcAft>
                <a:spcPts val="1200"/>
              </a:spcAft>
              <a:buFont typeface="Wingdings" panose="05000000000000000000" pitchFamily="2" charset="2"/>
              <a:buChar char="§"/>
            </a:pPr>
            <a:r>
              <a:rPr lang="en-US" sz="2400" dirty="0">
                <a:solidFill>
                  <a:srgbClr val="000000"/>
                </a:solidFill>
              </a:rPr>
              <a:t>Applying for drinking water planning and design funds</a:t>
            </a:r>
          </a:p>
          <a:p>
            <a:pPr>
              <a:spcAft>
                <a:spcPts val="1200"/>
              </a:spcAft>
              <a:buFont typeface="Wingdings" panose="05000000000000000000" pitchFamily="2" charset="2"/>
              <a:buChar char="§"/>
            </a:pPr>
            <a:r>
              <a:rPr lang="en-US" sz="2400" b="0" i="0" dirty="0">
                <a:solidFill>
                  <a:srgbClr val="000000"/>
                </a:solidFill>
                <a:effectLst/>
              </a:rPr>
              <a:t>Preparing a feasibility study to compare </a:t>
            </a:r>
            <a:r>
              <a:rPr lang="en-US" sz="2400" dirty="0">
                <a:solidFill>
                  <a:srgbClr val="000000"/>
                </a:solidFill>
              </a:rPr>
              <a:t>options</a:t>
            </a:r>
          </a:p>
        </p:txBody>
      </p:sp>
      <p:pic>
        <p:nvPicPr>
          <p:cNvPr id="5" name="Picture 4" descr="A person in a lab coat and gloves&#10;&#10;Description automatically generated">
            <a:extLst>
              <a:ext uri="{FF2B5EF4-FFF2-40B4-BE49-F238E27FC236}">
                <a16:creationId xmlns:a16="http://schemas.microsoft.com/office/drawing/2014/main" id="{720DD72C-AA7C-62B0-10E6-FBA2CFCFE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35" y="1989346"/>
            <a:ext cx="5244744" cy="4416727"/>
          </a:xfrm>
          <a:prstGeom prst="rect">
            <a:avLst/>
          </a:prstGeom>
          <a:ln>
            <a:noFill/>
          </a:ln>
        </p:spPr>
      </p:pic>
    </p:spTree>
    <p:extLst>
      <p:ext uri="{BB962C8B-B14F-4D97-AF65-F5344CB8AC3E}">
        <p14:creationId xmlns:p14="http://schemas.microsoft.com/office/powerpoint/2010/main" val="107527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Possible solutions </a:t>
            </a:r>
          </a:p>
        </p:txBody>
      </p:sp>
      <p:pic>
        <p:nvPicPr>
          <p:cNvPr id="5" name="Picture 4" descr="A black faucet with a water running&#10;&#10;Description automatically generated">
            <a:extLst>
              <a:ext uri="{FF2B5EF4-FFF2-40B4-BE49-F238E27FC236}">
                <a16:creationId xmlns:a16="http://schemas.microsoft.com/office/drawing/2014/main" id="{CA19D18D-56D2-C480-AD6F-6CA5CA02A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6322" y="1857696"/>
            <a:ext cx="2214857" cy="2232297"/>
          </a:xfrm>
          <a:prstGeom prst="rect">
            <a:avLst/>
          </a:prstGeom>
          <a:ln>
            <a:noFill/>
          </a:ln>
        </p:spPr>
      </p:pic>
      <p:pic>
        <p:nvPicPr>
          <p:cNvPr id="7" name="Picture 6" descr="A close-up of a group of bubbles&#10;&#10;Description automatically generated">
            <a:extLst>
              <a:ext uri="{FF2B5EF4-FFF2-40B4-BE49-F238E27FC236}">
                <a16:creationId xmlns:a16="http://schemas.microsoft.com/office/drawing/2014/main" id="{231CE250-7A98-90E1-66E6-87D05DB86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886" y="1811546"/>
            <a:ext cx="1961208" cy="1957223"/>
          </a:xfrm>
          <a:prstGeom prst="rect">
            <a:avLst/>
          </a:prstGeom>
          <a:ln>
            <a:noFill/>
          </a:ln>
        </p:spPr>
      </p:pic>
      <p:sp>
        <p:nvSpPr>
          <p:cNvPr id="11" name="TextBox 10">
            <a:extLst>
              <a:ext uri="{FF2B5EF4-FFF2-40B4-BE49-F238E27FC236}">
                <a16:creationId xmlns:a16="http://schemas.microsoft.com/office/drawing/2014/main" id="{8AB54F95-31D5-5C74-8A39-E7FF97848389}"/>
              </a:ext>
            </a:extLst>
          </p:cNvPr>
          <p:cNvSpPr txBox="1"/>
          <p:nvPr/>
        </p:nvSpPr>
        <p:spPr>
          <a:xfrm>
            <a:off x="7470942" y="6396335"/>
            <a:ext cx="418543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cs typeface="Times New Roman" panose="02020603050405020304" pitchFamily="18" charset="0"/>
              </a:rPr>
              <a:t>Images of ion exchange resin (top left), a GAC faucet filter (top right), and an </a:t>
            </a:r>
            <a:r>
              <a:rPr lang="en-US" sz="1200" dirty="0">
                <a:ea typeface="Times New Roman" panose="02020603050405020304" pitchFamily="18" charset="0"/>
                <a:cs typeface="Times New Roman" panose="02020603050405020304" pitchFamily="18" charset="0"/>
              </a:rPr>
              <a:t>under the sink reverse osmosis system (bottom)</a:t>
            </a:r>
            <a:endParaRPr lang="en-US" sz="1200" dirty="0">
              <a:effectLst/>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4B087D1-B4E6-A976-2004-A50D4D8C6244}"/>
              </a:ext>
            </a:extLst>
          </p:cNvPr>
          <p:cNvSpPr txBox="1">
            <a:spLocks/>
          </p:cNvSpPr>
          <p:nvPr/>
        </p:nvSpPr>
        <p:spPr bwMode="white">
          <a:xfrm>
            <a:off x="440821" y="1945696"/>
            <a:ext cx="2265627" cy="2268792"/>
          </a:xfrm>
          <a:prstGeom prst="flowChartConnector">
            <a:avLst/>
          </a:prstGeom>
          <a:solidFill>
            <a:schemeClr val="accent6">
              <a:alpha val="93000"/>
            </a:schemeClr>
          </a:solidFill>
        </p:spPr>
        <p:txBody>
          <a:bodyPr vert="horz" lIns="0" tIns="45720" rIns="0" bIns="45720" rtlCol="0" anchor="ctr">
            <a:normAutofit fontScale="70000" lnSpcReduction="20000"/>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dirty="0"/>
              <a:t>Search online for “MDH PFAS Home Treatment”</a:t>
            </a:r>
          </a:p>
        </p:txBody>
      </p:sp>
      <p:sp>
        <p:nvSpPr>
          <p:cNvPr id="6" name="Content Placeholder 2">
            <a:extLst>
              <a:ext uri="{FF2B5EF4-FFF2-40B4-BE49-F238E27FC236}">
                <a16:creationId xmlns:a16="http://schemas.microsoft.com/office/drawing/2014/main" id="{7CE45E0D-381F-79D0-3C09-B2F9B08EC3CF}"/>
              </a:ext>
            </a:extLst>
          </p:cNvPr>
          <p:cNvSpPr txBox="1">
            <a:spLocks/>
          </p:cNvSpPr>
          <p:nvPr/>
        </p:nvSpPr>
        <p:spPr>
          <a:xfrm>
            <a:off x="2628343" y="1709635"/>
            <a:ext cx="4761175" cy="500970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b="1" dirty="0">
                <a:solidFill>
                  <a:srgbClr val="000000"/>
                </a:solidFill>
              </a:rPr>
              <a:t>In-home treatment options</a:t>
            </a:r>
          </a:p>
          <a:p>
            <a:pPr lvl="1">
              <a:buSzPct val="100000"/>
              <a:buFont typeface="Wingdings" panose="05000000000000000000" pitchFamily="2" charset="2"/>
              <a:buChar char="§"/>
            </a:pPr>
            <a:r>
              <a:rPr lang="en-US" dirty="0">
                <a:solidFill>
                  <a:srgbClr val="000000"/>
                </a:solidFill>
              </a:rPr>
              <a:t>Reverse Osmosis</a:t>
            </a:r>
          </a:p>
          <a:p>
            <a:pPr lvl="1">
              <a:buSzPct val="100000"/>
              <a:buFont typeface="Wingdings" panose="05000000000000000000" pitchFamily="2" charset="2"/>
              <a:buChar char="§"/>
            </a:pPr>
            <a:r>
              <a:rPr lang="en-US" dirty="0">
                <a:solidFill>
                  <a:srgbClr val="000000"/>
                </a:solidFill>
              </a:rPr>
              <a:t>Granular Activated Carbon (GAC)</a:t>
            </a:r>
          </a:p>
          <a:p>
            <a:pPr lvl="1">
              <a:buSzPct val="100000"/>
              <a:buFont typeface="Wingdings" panose="05000000000000000000" pitchFamily="2" charset="2"/>
              <a:buChar char="§"/>
            </a:pPr>
            <a:r>
              <a:rPr lang="en-US" dirty="0">
                <a:solidFill>
                  <a:srgbClr val="000000"/>
                </a:solidFill>
              </a:rPr>
              <a:t>Ion Exchange Resins</a:t>
            </a:r>
          </a:p>
          <a:p>
            <a:pPr marL="324000" lvl="1" indent="0">
              <a:buNone/>
            </a:pPr>
            <a:endParaRPr lang="en-US" dirty="0">
              <a:solidFill>
                <a:srgbClr val="000000"/>
              </a:solidFill>
            </a:endParaRPr>
          </a:p>
          <a:p>
            <a:pPr marL="0" indent="0">
              <a:buNone/>
            </a:pPr>
            <a:r>
              <a:rPr lang="en-US" b="1" dirty="0">
                <a:solidFill>
                  <a:srgbClr val="000000"/>
                </a:solidFill>
              </a:rPr>
              <a:t>System wide options</a:t>
            </a:r>
          </a:p>
          <a:p>
            <a:pPr lvl="1">
              <a:buSzPct val="100000"/>
              <a:buFont typeface="Wingdings" panose="05000000000000000000" pitchFamily="2" charset="2"/>
              <a:buChar char="§"/>
            </a:pPr>
            <a:r>
              <a:rPr lang="en-US" dirty="0">
                <a:solidFill>
                  <a:srgbClr val="000000"/>
                </a:solidFill>
              </a:rPr>
              <a:t>Blending wells to dilute below limits</a:t>
            </a:r>
          </a:p>
          <a:p>
            <a:pPr lvl="1">
              <a:buSzPct val="100000"/>
              <a:buFont typeface="Wingdings" panose="05000000000000000000" pitchFamily="2" charset="2"/>
              <a:buChar char="§"/>
            </a:pPr>
            <a:r>
              <a:rPr lang="en-US" dirty="0">
                <a:solidFill>
                  <a:srgbClr val="000000"/>
                </a:solidFill>
              </a:rPr>
              <a:t>Purchasing treated water from other water providers</a:t>
            </a:r>
          </a:p>
          <a:p>
            <a:pPr lvl="1">
              <a:buSzPct val="100000"/>
              <a:buFont typeface="Wingdings" panose="05000000000000000000" pitchFamily="2" charset="2"/>
              <a:buChar char="§"/>
            </a:pPr>
            <a:r>
              <a:rPr lang="en-US" dirty="0">
                <a:solidFill>
                  <a:srgbClr val="000000"/>
                </a:solidFill>
              </a:rPr>
              <a:t>Connecting to other water providers</a:t>
            </a:r>
          </a:p>
          <a:p>
            <a:pPr lvl="1">
              <a:buSzPct val="100000"/>
              <a:buFont typeface="Wingdings" panose="05000000000000000000" pitchFamily="2" charset="2"/>
              <a:buChar char="§"/>
            </a:pPr>
            <a:r>
              <a:rPr lang="en-US" dirty="0">
                <a:solidFill>
                  <a:srgbClr val="000000"/>
                </a:solidFill>
              </a:rPr>
              <a:t>Implementing treatment methods at existing wells</a:t>
            </a:r>
          </a:p>
          <a:p>
            <a:pPr lvl="1">
              <a:buSzPct val="100000"/>
              <a:buFont typeface="Wingdings" panose="05000000000000000000" pitchFamily="2" charset="2"/>
              <a:buChar char="§"/>
            </a:pPr>
            <a:r>
              <a:rPr lang="en-US" dirty="0">
                <a:solidFill>
                  <a:srgbClr val="000000"/>
                </a:solidFill>
              </a:rPr>
              <a:t>Decommissioning wells with high levels of PFAS</a:t>
            </a:r>
            <a:endParaRPr lang="en-US" dirty="0">
              <a:solidFill>
                <a:srgbClr val="000000"/>
              </a:solidFill>
              <a:latin typeface="SourceSansProRegular"/>
            </a:endParaRPr>
          </a:p>
        </p:txBody>
      </p:sp>
      <p:pic>
        <p:nvPicPr>
          <p:cNvPr id="4" name="Picture 3">
            <a:extLst>
              <a:ext uri="{FF2B5EF4-FFF2-40B4-BE49-F238E27FC236}">
                <a16:creationId xmlns:a16="http://schemas.microsoft.com/office/drawing/2014/main" id="{94CD51A7-240E-2D2C-A1B0-59D0946355CF}"/>
              </a:ext>
            </a:extLst>
          </p:cNvPr>
          <p:cNvPicPr>
            <a:picLocks noChangeAspect="1"/>
          </p:cNvPicPr>
          <p:nvPr/>
        </p:nvPicPr>
        <p:blipFill>
          <a:blip r:embed="rId5"/>
          <a:stretch>
            <a:fillRect/>
          </a:stretch>
        </p:blipFill>
        <p:spPr>
          <a:xfrm>
            <a:off x="7557885" y="3740312"/>
            <a:ext cx="4029907" cy="2705392"/>
          </a:xfrm>
          <a:prstGeom prst="rect">
            <a:avLst/>
          </a:prstGeom>
        </p:spPr>
      </p:pic>
    </p:spTree>
    <p:extLst>
      <p:ext uri="{BB962C8B-B14F-4D97-AF65-F5344CB8AC3E}">
        <p14:creationId xmlns:p14="http://schemas.microsoft.com/office/powerpoint/2010/main" val="54470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COST OF Possible solutions </a:t>
            </a:r>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738653" y="1811546"/>
            <a:ext cx="4660661" cy="504645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Aft>
                <a:spcPts val="1200"/>
              </a:spcAft>
              <a:buFont typeface="Wingdings" panose="05000000000000000000" pitchFamily="2" charset="2"/>
              <a:buChar char="ü"/>
            </a:pPr>
            <a:r>
              <a:rPr lang="en-US" sz="2400" dirty="0">
                <a:solidFill>
                  <a:srgbClr val="000000"/>
                </a:solidFill>
              </a:rPr>
              <a:t>Dependent on measured PFAS levels in all wells</a:t>
            </a:r>
          </a:p>
          <a:p>
            <a:pPr>
              <a:spcAft>
                <a:spcPts val="1200"/>
              </a:spcAft>
              <a:buFont typeface="Wingdings" panose="05000000000000000000" pitchFamily="2" charset="2"/>
              <a:buChar char="ü"/>
            </a:pPr>
            <a:r>
              <a:rPr lang="en-US" sz="2400" dirty="0">
                <a:solidFill>
                  <a:srgbClr val="000000"/>
                </a:solidFill>
              </a:rPr>
              <a:t>Dependent on treatment options and technology used</a:t>
            </a:r>
          </a:p>
          <a:p>
            <a:pPr>
              <a:spcAft>
                <a:spcPts val="1200"/>
              </a:spcAft>
              <a:buFont typeface="Wingdings" panose="05000000000000000000" pitchFamily="2" charset="2"/>
              <a:buChar char="ü"/>
            </a:pPr>
            <a:r>
              <a:rPr lang="en-US" sz="2400" dirty="0">
                <a:solidFill>
                  <a:srgbClr val="000000"/>
                </a:solidFill>
              </a:rPr>
              <a:t>Dependent on funding available</a:t>
            </a:r>
          </a:p>
          <a:p>
            <a:pPr>
              <a:spcAft>
                <a:spcPts val="1200"/>
              </a:spcAft>
              <a:buFont typeface="Wingdings" panose="05000000000000000000" pitchFamily="2" charset="2"/>
              <a:buChar char="ü"/>
            </a:pPr>
            <a:r>
              <a:rPr lang="en-US" sz="2400" dirty="0">
                <a:solidFill>
                  <a:srgbClr val="000000"/>
                </a:solidFill>
              </a:rPr>
              <a:t>Continue work to define associated costs with meeting EPA regulations</a:t>
            </a:r>
            <a:endParaRPr lang="en-US" sz="2400" dirty="0">
              <a:solidFill>
                <a:srgbClr val="000000"/>
              </a:solidFill>
              <a:latin typeface="SourceSansProRegular"/>
            </a:endParaRPr>
          </a:p>
        </p:txBody>
      </p:sp>
      <p:pic>
        <p:nvPicPr>
          <p:cNvPr id="6" name="Picture 5" descr="Calculator, pen, compass, money and a paper with graphs printed on it">
            <a:extLst>
              <a:ext uri="{FF2B5EF4-FFF2-40B4-BE49-F238E27FC236}">
                <a16:creationId xmlns:a16="http://schemas.microsoft.com/office/drawing/2014/main" id="{41A573AC-F409-3998-7E7E-D11FF0424A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409"/>
          <a:stretch/>
        </p:blipFill>
        <p:spPr>
          <a:xfrm>
            <a:off x="6476536" y="2654709"/>
            <a:ext cx="4810897" cy="3205365"/>
          </a:xfrm>
          <a:prstGeom prst="rect">
            <a:avLst/>
          </a:prstGeom>
        </p:spPr>
      </p:pic>
    </p:spTree>
    <p:extLst>
      <p:ext uri="{BB962C8B-B14F-4D97-AF65-F5344CB8AC3E}">
        <p14:creationId xmlns:p14="http://schemas.microsoft.com/office/powerpoint/2010/main" val="251236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18FB3-84CA-44F0-A59C-BFF5E346A7A0}"/>
              </a:ext>
            </a:extLst>
          </p:cNvPr>
          <p:cNvSpPr>
            <a:spLocks noGrp="1"/>
          </p:cNvSpPr>
          <p:nvPr>
            <p:ph type="title"/>
          </p:nvPr>
        </p:nvSpPr>
        <p:spPr>
          <a:xfrm>
            <a:off x="815897" y="485905"/>
            <a:ext cx="3521927" cy="1264634"/>
          </a:xfrm>
          <a:noFill/>
        </p:spPr>
        <p:txBody>
          <a:bodyPr>
            <a:normAutofit fontScale="90000"/>
          </a:bodyPr>
          <a:lstStyle/>
          <a:p>
            <a:r>
              <a:rPr lang="en-US" sz="3600" b="1" dirty="0">
                <a:solidFill>
                  <a:schemeClr val="bg1"/>
                </a:solidFill>
                <a:latin typeface="Brandon Grotesque Bold" panose="020B0803020203060202" pitchFamily="34" charset="0"/>
              </a:rPr>
              <a:t>MDH Interactive Web Dashboard </a:t>
            </a:r>
          </a:p>
        </p:txBody>
      </p:sp>
      <p:sp>
        <p:nvSpPr>
          <p:cNvPr id="4" name="Text Placeholder 3">
            <a:extLst>
              <a:ext uri="{FF2B5EF4-FFF2-40B4-BE49-F238E27FC236}">
                <a16:creationId xmlns:a16="http://schemas.microsoft.com/office/drawing/2014/main" id="{09730052-A1DC-4894-A5D1-364D177E14B8}"/>
              </a:ext>
            </a:extLst>
          </p:cNvPr>
          <p:cNvSpPr>
            <a:spLocks noGrp="1"/>
          </p:cNvSpPr>
          <p:nvPr>
            <p:ph type="body" sz="quarter" idx="13"/>
          </p:nvPr>
        </p:nvSpPr>
        <p:spPr>
          <a:xfrm>
            <a:off x="815975" y="1974734"/>
            <a:ext cx="3521849" cy="3325100"/>
          </a:xfrm>
          <a:noFill/>
        </p:spPr>
        <p:txBody>
          <a:bodyPr vert="horz" lIns="91440" tIns="45720" rIns="91440" bIns="45720" rtlCol="0" anchor="t">
            <a:normAutofit/>
          </a:bodyPr>
          <a:lstStyle/>
          <a:p>
            <a:r>
              <a:rPr lang="en-US" sz="2800" dirty="0">
                <a:latin typeface="Brandon Grotesque Medium"/>
              </a:rPr>
              <a:t>Started in June 2022</a:t>
            </a:r>
          </a:p>
          <a:p>
            <a:r>
              <a:rPr lang="en-US" sz="2800" dirty="0">
                <a:latin typeface="Brandon Grotesque Medium"/>
              </a:rPr>
              <a:t>Status of PFAS testing</a:t>
            </a:r>
            <a:endParaRPr lang="en-US" sz="2800" dirty="0">
              <a:latin typeface="Brandon Grotesque Medium" panose="020B0603020203060202" pitchFamily="34" charset="0"/>
            </a:endParaRPr>
          </a:p>
          <a:p>
            <a:r>
              <a:rPr lang="en-US" sz="2800" dirty="0">
                <a:latin typeface="Brandon Grotesque Medium"/>
              </a:rPr>
              <a:t>PFAS testing results</a:t>
            </a:r>
          </a:p>
          <a:p>
            <a:r>
              <a:rPr lang="en-US" sz="2800" dirty="0">
                <a:latin typeface="Brandon Grotesque Medium"/>
              </a:rPr>
              <a:t>MDH guidance</a:t>
            </a:r>
          </a:p>
          <a:p>
            <a:r>
              <a:rPr lang="en-US" sz="2800" dirty="0">
                <a:latin typeface="Brandon Grotesque Medium"/>
              </a:rPr>
              <a:t>EPA MCLs</a:t>
            </a:r>
          </a:p>
        </p:txBody>
      </p:sp>
      <p:pic>
        <p:nvPicPr>
          <p:cNvPr id="7" name="Picture Placeholder 6" descr="Graphical user interface, map">
            <a:extLst>
              <a:ext uri="{FF2B5EF4-FFF2-40B4-BE49-F238E27FC236}">
                <a16:creationId xmlns:a16="http://schemas.microsoft.com/office/drawing/2014/main" id="{7A1CDB61-FA4D-4BFE-A1A0-D48F0D97350C}"/>
              </a:ext>
            </a:extLst>
          </p:cNvPr>
          <p:cNvPicPr>
            <a:picLocks noGrp="1" noChangeAspect="1"/>
          </p:cNvPicPr>
          <p:nvPr>
            <p:ph type="pic" sz="quarter" idx="10"/>
          </p:nvPr>
        </p:nvPicPr>
        <p:blipFill rotWithShape="1">
          <a:blip r:embed="rId3">
            <a:alphaModFix/>
            <a:extLst>
              <a:ext uri="{28A0092B-C50C-407E-A947-70E740481C1C}">
                <a14:useLocalDpi xmlns:a14="http://schemas.microsoft.com/office/drawing/2010/main" val="0"/>
              </a:ext>
            </a:extLst>
          </a:blip>
          <a:srcRect l="4656" r="4656"/>
          <a:stretch/>
        </p:blipFill>
        <p:spPr/>
      </p:pic>
      <p:sp>
        <p:nvSpPr>
          <p:cNvPr id="2" name="TextBox 1">
            <a:extLst>
              <a:ext uri="{FF2B5EF4-FFF2-40B4-BE49-F238E27FC236}">
                <a16:creationId xmlns:a16="http://schemas.microsoft.com/office/drawing/2014/main" id="{B2CD0BE2-24E3-1507-CCC3-57640666FB19}"/>
              </a:ext>
            </a:extLst>
          </p:cNvPr>
          <p:cNvSpPr txBox="1"/>
          <p:nvPr/>
        </p:nvSpPr>
        <p:spPr>
          <a:xfrm>
            <a:off x="914426" y="6156346"/>
            <a:ext cx="10363148" cy="461665"/>
          </a:xfrm>
          <a:prstGeom prst="rect">
            <a:avLst/>
          </a:prstGeom>
          <a:noFill/>
        </p:spPr>
        <p:txBody>
          <a:bodyPr wrap="square" lIns="91440" tIns="45720" rIns="91440" bIns="45720" rtlCol="0" anchor="t">
            <a:spAutoFit/>
          </a:bodyPr>
          <a:lstStyle/>
          <a:p>
            <a:pPr algn="ctr"/>
            <a:r>
              <a:rPr lang="en-US" sz="2400" dirty="0">
                <a:solidFill>
                  <a:schemeClr val="bg1"/>
                </a:solidFill>
                <a:latin typeface="Brandon Grotesque Medium"/>
                <a:hlinkClick r:id="rId4">
                  <a:extLst>
                    <a:ext uri="{A12FA001-AC4F-418D-AE19-62706E023703}">
                      <ahyp:hlinkClr xmlns:ahyp="http://schemas.microsoft.com/office/drawing/2018/hyperlinkcolor" val="tx"/>
                    </a:ext>
                  </a:extLst>
                </a:hlinkClick>
              </a:rPr>
              <a:t>https://www.health.state.mn.us/communities/environment/water/pfasmap.html</a:t>
            </a:r>
            <a:endParaRPr lang="en-US" sz="2400" dirty="0">
              <a:solidFill>
                <a:schemeClr val="bg1"/>
              </a:solidFill>
              <a:latin typeface="Brandon Grotesque Medium"/>
            </a:endParaRPr>
          </a:p>
        </p:txBody>
      </p:sp>
    </p:spTree>
    <p:extLst>
      <p:ext uri="{BB962C8B-B14F-4D97-AF65-F5344CB8AC3E}">
        <p14:creationId xmlns:p14="http://schemas.microsoft.com/office/powerpoint/2010/main" val="57193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25D057-F18E-66C9-79EF-D0F7EBA85C2D}"/>
              </a:ext>
            </a:extLst>
          </p:cNvPr>
          <p:cNvSpPr/>
          <p:nvPr/>
        </p:nvSpPr>
        <p:spPr>
          <a:xfrm>
            <a:off x="449580" y="624840"/>
            <a:ext cx="11292840" cy="59131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54F8A-8501-FBA2-2AAA-EA68479D6A09}"/>
              </a:ext>
            </a:extLst>
          </p:cNvPr>
          <p:cNvSpPr>
            <a:spLocks noGrp="1"/>
          </p:cNvSpPr>
          <p:nvPr>
            <p:ph type="title"/>
          </p:nvPr>
        </p:nvSpPr>
        <p:spPr>
          <a:xfrm>
            <a:off x="520232" y="2630234"/>
            <a:ext cx="11029616" cy="1013800"/>
          </a:xfrm>
        </p:spPr>
        <p:txBody>
          <a:bodyPr>
            <a:normAutofit/>
          </a:bodyPr>
          <a:lstStyle/>
          <a:p>
            <a:pPr algn="ctr"/>
            <a:r>
              <a:rPr lang="en-US" sz="4400" b="1" dirty="0"/>
              <a:t>Discussion &amp; questions</a:t>
            </a:r>
          </a:p>
        </p:txBody>
      </p:sp>
    </p:spTree>
    <p:extLst>
      <p:ext uri="{BB962C8B-B14F-4D97-AF65-F5344CB8AC3E}">
        <p14:creationId xmlns:p14="http://schemas.microsoft.com/office/powerpoint/2010/main" val="246250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B644-1FE7-11C1-C1E4-7683E640420B}"/>
              </a:ext>
            </a:extLst>
          </p:cNvPr>
          <p:cNvSpPr>
            <a:spLocks noGrp="1"/>
          </p:cNvSpPr>
          <p:nvPr>
            <p:ph type="title"/>
          </p:nvPr>
        </p:nvSpPr>
        <p:spPr/>
        <p:txBody>
          <a:bodyPr/>
          <a:lstStyle/>
          <a:p>
            <a:r>
              <a:rPr lang="en-US" dirty="0"/>
              <a:t>Sources</a:t>
            </a:r>
          </a:p>
        </p:txBody>
      </p:sp>
      <p:sp>
        <p:nvSpPr>
          <p:cNvPr id="4" name="Content Placeholder 3">
            <a:extLst>
              <a:ext uri="{FF2B5EF4-FFF2-40B4-BE49-F238E27FC236}">
                <a16:creationId xmlns:a16="http://schemas.microsoft.com/office/drawing/2014/main" id="{8060FF8D-E914-8A62-E590-8EC46C774CDF}"/>
              </a:ext>
            </a:extLst>
          </p:cNvPr>
          <p:cNvSpPr txBox="1">
            <a:spLocks noGrp="1"/>
          </p:cNvSpPr>
          <p:nvPr>
            <p:ph idx="1"/>
          </p:nvPr>
        </p:nvSpPr>
        <p:spPr>
          <a:xfrm>
            <a:off x="581025" y="3016993"/>
            <a:ext cx="11029950" cy="2006703"/>
          </a:xfrm>
          <a:prstGeom prst="rect">
            <a:avLst/>
          </a:prstGeom>
          <a:noFill/>
        </p:spPr>
        <p:txBody>
          <a:bodyPr wrap="square">
            <a:spAutoFit/>
          </a:bodyPr>
          <a:lstStyle/>
          <a:p>
            <a:r>
              <a:rPr lang="en-US" dirty="0">
                <a:hlinkClick r:id="rId2"/>
              </a:rPr>
              <a:t>https://www.epa.gov/pfas/pfas-explained</a:t>
            </a:r>
            <a:r>
              <a:rPr lang="en-US" dirty="0"/>
              <a:t> </a:t>
            </a:r>
          </a:p>
          <a:p>
            <a:r>
              <a:rPr lang="en-US" dirty="0">
                <a:hlinkClick r:id="rId3"/>
              </a:rPr>
              <a:t>https://www.health.state.mn.us/communities/environment/hazardous/topics/pfcs.html</a:t>
            </a:r>
            <a:r>
              <a:rPr lang="en-US" dirty="0"/>
              <a:t> </a:t>
            </a:r>
          </a:p>
          <a:p>
            <a:r>
              <a:rPr lang="en-US" dirty="0">
                <a:hlinkClick r:id="rId4"/>
              </a:rPr>
              <a:t>https://www.health.state.mn.us/communities/environment/hazardous/topics/pfashealth.html</a:t>
            </a:r>
          </a:p>
          <a:p>
            <a:r>
              <a:rPr lang="en-US" dirty="0">
                <a:hlinkClick r:id="rId4"/>
              </a:rPr>
              <a:t>https://www.dhs.wisconsin.gov/chemical/pfas.htm</a:t>
            </a:r>
            <a:r>
              <a:rPr lang="en-US" dirty="0"/>
              <a:t> </a:t>
            </a:r>
          </a:p>
          <a:p>
            <a:endParaRPr lang="en-US" dirty="0"/>
          </a:p>
        </p:txBody>
      </p:sp>
    </p:spTree>
    <p:extLst>
      <p:ext uri="{BB962C8B-B14F-4D97-AF65-F5344CB8AC3E}">
        <p14:creationId xmlns:p14="http://schemas.microsoft.com/office/powerpoint/2010/main" val="97209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EC476-C294-1E3D-74DC-5462AA306EF2}"/>
              </a:ext>
            </a:extLst>
          </p:cNvPr>
          <p:cNvSpPr>
            <a:spLocks noGrp="1"/>
          </p:cNvSpPr>
          <p:nvPr>
            <p:ph type="title"/>
          </p:nvPr>
        </p:nvSpPr>
        <p:spPr>
          <a:xfrm>
            <a:off x="550714" y="397697"/>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41CE67A6-5791-02DD-8DCD-5FD257BAF262}"/>
              </a:ext>
            </a:extLst>
          </p:cNvPr>
          <p:cNvSpPr txBox="1">
            <a:spLocks/>
          </p:cNvSpPr>
          <p:nvPr/>
        </p:nvSpPr>
        <p:spPr>
          <a:xfrm>
            <a:off x="1001816" y="1877845"/>
            <a:ext cx="7822143" cy="443767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Aft>
                <a:spcPts val="3000"/>
              </a:spcAft>
              <a:buFont typeface="Wingdings" panose="05000000000000000000" pitchFamily="2" charset="2"/>
              <a:buChar char="§"/>
            </a:pPr>
            <a:r>
              <a:rPr lang="en-US" sz="3200" dirty="0"/>
              <a:t>Background</a:t>
            </a:r>
          </a:p>
          <a:p>
            <a:pPr>
              <a:spcAft>
                <a:spcPts val="3000"/>
              </a:spcAft>
              <a:buFont typeface="Wingdings" panose="05000000000000000000" pitchFamily="2" charset="2"/>
              <a:buChar char="§"/>
            </a:pPr>
            <a:r>
              <a:rPr lang="en-US" sz="3200" dirty="0"/>
              <a:t>EPA Rules &amp; Standards</a:t>
            </a:r>
          </a:p>
          <a:p>
            <a:pPr>
              <a:spcAft>
                <a:spcPts val="3000"/>
              </a:spcAft>
              <a:buFont typeface="Wingdings" panose="05000000000000000000" pitchFamily="2" charset="2"/>
              <a:buChar char="§"/>
            </a:pPr>
            <a:r>
              <a:rPr lang="en-US" sz="3200" dirty="0"/>
              <a:t>Next Steps</a:t>
            </a:r>
          </a:p>
          <a:p>
            <a:pPr>
              <a:spcAft>
                <a:spcPts val="3000"/>
              </a:spcAft>
              <a:buFont typeface="Wingdings" panose="05000000000000000000" pitchFamily="2" charset="2"/>
              <a:buChar char="§"/>
            </a:pPr>
            <a:r>
              <a:rPr lang="en-US" sz="3200" dirty="0"/>
              <a:t>Possible Solutions</a:t>
            </a:r>
          </a:p>
        </p:txBody>
      </p:sp>
    </p:spTree>
    <p:extLst>
      <p:ext uri="{BB962C8B-B14F-4D97-AF65-F5344CB8AC3E}">
        <p14:creationId xmlns:p14="http://schemas.microsoft.com/office/powerpoint/2010/main" val="426148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79720" y="3199488"/>
            <a:ext cx="1943099" cy="1281247"/>
          </a:xfrm>
        </p:spPr>
        <p:txBody>
          <a:bodyPr>
            <a:normAutofit/>
          </a:bodyPr>
          <a:lstStyle/>
          <a:p>
            <a:pPr marL="457200" lvl="1" indent="0" algn="ctr">
              <a:buNone/>
            </a:pPr>
            <a:r>
              <a:rPr lang="en-US" sz="2000" b="1" dirty="0">
                <a:solidFill>
                  <a:schemeClr val="tx1"/>
                </a:solidFill>
              </a:rPr>
              <a:t>Nonstick Cookware</a:t>
            </a:r>
          </a:p>
        </p:txBody>
      </p:sp>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Background – what are pfas?</a:t>
            </a:r>
          </a:p>
        </p:txBody>
      </p:sp>
      <p:sp>
        <p:nvSpPr>
          <p:cNvPr id="7" name="Rectangle 6">
            <a:extLst>
              <a:ext uri="{FF2B5EF4-FFF2-40B4-BE49-F238E27FC236}">
                <a16:creationId xmlns:a16="http://schemas.microsoft.com/office/drawing/2014/main" id="{36840672-DDAF-5533-A756-013166ACCE51}"/>
              </a:ext>
            </a:extLst>
          </p:cNvPr>
          <p:cNvSpPr/>
          <p:nvPr/>
        </p:nvSpPr>
        <p:spPr>
          <a:xfrm>
            <a:off x="8039100" y="457200"/>
            <a:ext cx="3710940" cy="6088381"/>
          </a:xfrm>
          <a:prstGeom prst="rect">
            <a:avLst/>
          </a:prstGeom>
          <a:solidFill>
            <a:schemeClr val="bg2">
              <a:lumMod val="9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15D9CDDD-CA1D-4C1C-E775-85DEB56C4A08}"/>
              </a:ext>
            </a:extLst>
          </p:cNvPr>
          <p:cNvSpPr txBox="1"/>
          <p:nvPr/>
        </p:nvSpPr>
        <p:spPr>
          <a:xfrm>
            <a:off x="440821" y="3378447"/>
            <a:ext cx="2157599" cy="707886"/>
          </a:xfrm>
          <a:prstGeom prst="rect">
            <a:avLst/>
          </a:prstGeom>
          <a:noFill/>
        </p:spPr>
        <p:txBody>
          <a:bodyPr wrap="square">
            <a:spAutoFit/>
          </a:bodyPr>
          <a:lstStyle/>
          <a:p>
            <a:pPr lvl="1"/>
            <a:r>
              <a:rPr lang="en-US" sz="2000" b="1" dirty="0"/>
              <a:t>Cleaning Products</a:t>
            </a:r>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8425036" y="653386"/>
            <a:ext cx="3012584" cy="57474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3200" b="1" dirty="0"/>
              <a:t>Per- and polyfluoroalkyl substances (PFAS) </a:t>
            </a:r>
          </a:p>
          <a:p>
            <a:pPr marL="0" indent="0">
              <a:buNone/>
            </a:pPr>
            <a:r>
              <a:rPr lang="en-US" sz="2000" dirty="0"/>
              <a:t>A group of chemicals made by humans that have been used in many consumer products and industrial processes since the 1940s. </a:t>
            </a:r>
          </a:p>
          <a:p>
            <a:endParaRPr lang="en-US" sz="2000" dirty="0"/>
          </a:p>
        </p:txBody>
      </p:sp>
      <p:sp>
        <p:nvSpPr>
          <p:cNvPr id="11" name="TextBox 10">
            <a:extLst>
              <a:ext uri="{FF2B5EF4-FFF2-40B4-BE49-F238E27FC236}">
                <a16:creationId xmlns:a16="http://schemas.microsoft.com/office/drawing/2014/main" id="{14584AF6-66AD-0B49-D9B0-C48D33E1A100}"/>
              </a:ext>
            </a:extLst>
          </p:cNvPr>
          <p:cNvSpPr txBox="1"/>
          <p:nvPr/>
        </p:nvSpPr>
        <p:spPr>
          <a:xfrm>
            <a:off x="2499677" y="3378447"/>
            <a:ext cx="2758124" cy="1015663"/>
          </a:xfrm>
          <a:prstGeom prst="rect">
            <a:avLst/>
          </a:prstGeom>
          <a:noFill/>
        </p:spPr>
        <p:txBody>
          <a:bodyPr wrap="square">
            <a:spAutoFit/>
          </a:bodyPr>
          <a:lstStyle/>
          <a:p>
            <a:pPr lvl="1" algn="ctr"/>
            <a:r>
              <a:rPr lang="en-US" sz="2000" b="1" dirty="0"/>
              <a:t>Water-resistant &amp; Stain-resistant Fabrics </a:t>
            </a:r>
          </a:p>
        </p:txBody>
      </p:sp>
      <p:sp>
        <p:nvSpPr>
          <p:cNvPr id="15" name="TextBox 14">
            <a:extLst>
              <a:ext uri="{FF2B5EF4-FFF2-40B4-BE49-F238E27FC236}">
                <a16:creationId xmlns:a16="http://schemas.microsoft.com/office/drawing/2014/main" id="{BDD3DFBC-01EA-F2A3-8E47-ACD574489F1F}"/>
              </a:ext>
            </a:extLst>
          </p:cNvPr>
          <p:cNvSpPr txBox="1"/>
          <p:nvPr/>
        </p:nvSpPr>
        <p:spPr>
          <a:xfrm>
            <a:off x="440821" y="5514678"/>
            <a:ext cx="3610544" cy="1015663"/>
          </a:xfrm>
          <a:prstGeom prst="rect">
            <a:avLst/>
          </a:prstGeom>
          <a:noFill/>
        </p:spPr>
        <p:txBody>
          <a:bodyPr wrap="square">
            <a:spAutoFit/>
          </a:bodyPr>
          <a:lstStyle/>
          <a:p>
            <a:pPr lvl="1" algn="ctr"/>
            <a:r>
              <a:rPr lang="en-US" sz="2000" b="1" dirty="0"/>
              <a:t>Personal Care Products </a:t>
            </a:r>
            <a:br>
              <a:rPr lang="en-US" sz="2000" b="1" dirty="0"/>
            </a:br>
            <a:r>
              <a:rPr lang="en-US" sz="2000" dirty="0"/>
              <a:t>(dental floss, shampoo, eye makeup, etc.)</a:t>
            </a:r>
          </a:p>
        </p:txBody>
      </p:sp>
      <p:sp>
        <p:nvSpPr>
          <p:cNvPr id="17" name="TextBox 16">
            <a:extLst>
              <a:ext uri="{FF2B5EF4-FFF2-40B4-BE49-F238E27FC236}">
                <a16:creationId xmlns:a16="http://schemas.microsoft.com/office/drawing/2014/main" id="{288DF439-9752-8361-6D8E-DD63BD562780}"/>
              </a:ext>
            </a:extLst>
          </p:cNvPr>
          <p:cNvSpPr txBox="1"/>
          <p:nvPr/>
        </p:nvSpPr>
        <p:spPr>
          <a:xfrm>
            <a:off x="4118313" y="5644818"/>
            <a:ext cx="2335827" cy="707886"/>
          </a:xfrm>
          <a:prstGeom prst="rect">
            <a:avLst/>
          </a:prstGeom>
          <a:noFill/>
        </p:spPr>
        <p:txBody>
          <a:bodyPr wrap="square">
            <a:spAutoFit/>
          </a:bodyPr>
          <a:lstStyle/>
          <a:p>
            <a:pPr lvl="1" algn="ctr"/>
            <a:r>
              <a:rPr lang="en-US" sz="2000" b="1" dirty="0"/>
              <a:t>Firefighting Foams</a:t>
            </a:r>
          </a:p>
        </p:txBody>
      </p:sp>
      <p:pic>
        <p:nvPicPr>
          <p:cNvPr id="1026" name="Picture 2" descr="Do Cleaning Products Expire?">
            <a:extLst>
              <a:ext uri="{FF2B5EF4-FFF2-40B4-BE49-F238E27FC236}">
                <a16:creationId xmlns:a16="http://schemas.microsoft.com/office/drawing/2014/main" id="{542218A6-655A-508F-4085-C28EFB0161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67" r="16667"/>
          <a:stretch/>
        </p:blipFill>
        <p:spPr bwMode="auto">
          <a:xfrm>
            <a:off x="894780" y="2070449"/>
            <a:ext cx="1249680" cy="124968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Men's Ripstop Rain Jacket - Goodfellow &amp; Co™ Blue XXL">
            <a:extLst>
              <a:ext uri="{FF2B5EF4-FFF2-40B4-BE49-F238E27FC236}">
                <a16:creationId xmlns:a16="http://schemas.microsoft.com/office/drawing/2014/main" id="{1B66AA7C-BB3C-E3A5-C342-610E68E2044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51861" y="2093559"/>
            <a:ext cx="1249680" cy="124968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11 Best Skillets 2024 | The Strategist">
            <a:extLst>
              <a:ext uri="{FF2B5EF4-FFF2-40B4-BE49-F238E27FC236}">
                <a16:creationId xmlns:a16="http://schemas.microsoft.com/office/drawing/2014/main" id="{6CB58421-DC80-2779-3A8F-3BC073DFB729}"/>
              </a:ext>
            </a:extLst>
          </p:cNvPr>
          <p:cNvPicPr>
            <a:picLocks noChangeAspect="1" noChangeArrowheads="1"/>
          </p:cNvPicPr>
          <p:nvPr/>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5961315" y="2128767"/>
            <a:ext cx="1249680" cy="1249680"/>
          </a:xfrm>
          <a:prstGeom prst="ellipse">
            <a:avLst/>
          </a:prstGeom>
          <a:noFill/>
          <a:extLst>
            <a:ext uri="{909E8E84-426E-40DD-AFC4-6F175D3DCCD1}">
              <a14:hiddenFill xmlns:a14="http://schemas.microsoft.com/office/drawing/2010/main">
                <a:solidFill>
                  <a:srgbClr val="FFFFFF"/>
                </a:solidFill>
              </a14:hiddenFill>
            </a:ext>
          </a:extLst>
        </p:spPr>
      </p:pic>
      <p:pic>
        <p:nvPicPr>
          <p:cNvPr id="1042" name="Picture 18" descr="Scientists Find Toxic 'Forever Chemicals' In More Than 100, 44% OFF">
            <a:extLst>
              <a:ext uri="{FF2B5EF4-FFF2-40B4-BE49-F238E27FC236}">
                <a16:creationId xmlns:a16="http://schemas.microsoft.com/office/drawing/2014/main" id="{DE389A94-520A-D11B-D05F-6FFCE186BE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062" r="19062" b="18897"/>
          <a:stretch/>
        </p:blipFill>
        <p:spPr bwMode="auto">
          <a:xfrm>
            <a:off x="1886615" y="4266833"/>
            <a:ext cx="1226570" cy="1226570"/>
          </a:xfrm>
          <a:prstGeom prst="ellipse">
            <a:avLst/>
          </a:prstGeom>
          <a:noFill/>
          <a:extLst>
            <a:ext uri="{909E8E84-426E-40DD-AFC4-6F175D3DCCD1}">
              <a14:hiddenFill xmlns:a14="http://schemas.microsoft.com/office/drawing/2010/main">
                <a:solidFill>
                  <a:srgbClr val="FFFFFF"/>
                </a:solidFill>
              </a14:hiddenFill>
            </a:ext>
          </a:extLst>
        </p:spPr>
      </p:pic>
      <p:pic>
        <p:nvPicPr>
          <p:cNvPr id="1046" name="Picture 22" descr="DuPont to Stop Buying Firefighting Foam With Controversial PFAS Chemicals">
            <a:extLst>
              <a:ext uri="{FF2B5EF4-FFF2-40B4-BE49-F238E27FC236}">
                <a16:creationId xmlns:a16="http://schemas.microsoft.com/office/drawing/2014/main" id="{6B176C4A-96F8-5FE8-17AA-9AEDC26CD51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95" r="1395"/>
          <a:stretch/>
        </p:blipFill>
        <p:spPr bwMode="auto">
          <a:xfrm>
            <a:off x="5002657" y="4290216"/>
            <a:ext cx="1226570" cy="122657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1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C8C17A9-71A3-CC9F-B830-C9D8C0640F4C}"/>
              </a:ext>
            </a:extLst>
          </p:cNvPr>
          <p:cNvPicPr>
            <a:picLocks noChangeAspect="1"/>
          </p:cNvPicPr>
          <p:nvPr/>
        </p:nvPicPr>
        <p:blipFill rotWithShape="1">
          <a:blip r:embed="rId3"/>
          <a:srcRect l="1128" t="1270" r="-334"/>
          <a:stretch/>
        </p:blipFill>
        <p:spPr>
          <a:xfrm>
            <a:off x="6985020" y="1811546"/>
            <a:ext cx="4742648" cy="5045593"/>
          </a:xfrm>
          <a:prstGeom prst="rect">
            <a:avLst/>
          </a:prstGeom>
        </p:spPr>
      </p:pic>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Background – how are we exposed?</a:t>
            </a:r>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712092" y="2153589"/>
            <a:ext cx="4944957" cy="466766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i="0" dirty="0">
                <a:solidFill>
                  <a:srgbClr val="000000"/>
                </a:solidFill>
                <a:effectLst/>
              </a:rPr>
              <a:t>Using consumer products treated </a:t>
            </a:r>
            <a:br>
              <a:rPr lang="en-US" sz="2000" i="0" dirty="0">
                <a:solidFill>
                  <a:srgbClr val="000000"/>
                </a:solidFill>
                <a:effectLst/>
              </a:rPr>
            </a:br>
            <a:r>
              <a:rPr lang="en-US" sz="2000" i="0" dirty="0">
                <a:solidFill>
                  <a:srgbClr val="000000"/>
                </a:solidFill>
                <a:effectLst/>
              </a:rPr>
              <a:t>with or containing PFAS </a:t>
            </a:r>
          </a:p>
          <a:p>
            <a:pPr lvl="1"/>
            <a:r>
              <a:rPr lang="en-US" sz="2000" dirty="0"/>
              <a:t>Eating fish from contaminated waters</a:t>
            </a:r>
          </a:p>
          <a:p>
            <a:pPr lvl="1"/>
            <a:r>
              <a:rPr lang="en-US" sz="2000" i="0" dirty="0">
                <a:solidFill>
                  <a:srgbClr val="000000"/>
                </a:solidFill>
                <a:effectLst/>
              </a:rPr>
              <a:t>Swimming or recreating in contaminated lakes or rivers</a:t>
            </a:r>
          </a:p>
          <a:p>
            <a:pPr lvl="1"/>
            <a:r>
              <a:rPr lang="en-US" sz="2000" dirty="0"/>
              <a:t>Eating food grown or raised near places with PFAS exposure</a:t>
            </a:r>
          </a:p>
          <a:p>
            <a:pPr lvl="1"/>
            <a:r>
              <a:rPr lang="en-US" sz="2000" dirty="0"/>
              <a:t>Eating food packaged in material that contains PFAS</a:t>
            </a:r>
          </a:p>
          <a:p>
            <a:pPr lvl="1"/>
            <a:r>
              <a:rPr lang="en-US" sz="2000" dirty="0"/>
              <a:t>Drinking water</a:t>
            </a:r>
          </a:p>
          <a:p>
            <a:endParaRPr lang="en-US" sz="1600" dirty="0"/>
          </a:p>
        </p:txBody>
      </p:sp>
      <p:sp>
        <p:nvSpPr>
          <p:cNvPr id="10" name="Rectangle 9">
            <a:extLst>
              <a:ext uri="{FF2B5EF4-FFF2-40B4-BE49-F238E27FC236}">
                <a16:creationId xmlns:a16="http://schemas.microsoft.com/office/drawing/2014/main" id="{5E5E01B6-BBD1-A10D-5D87-DB81774D3CD0}"/>
              </a:ext>
            </a:extLst>
          </p:cNvPr>
          <p:cNvSpPr/>
          <p:nvPr/>
        </p:nvSpPr>
        <p:spPr>
          <a:xfrm>
            <a:off x="6534952" y="4907280"/>
            <a:ext cx="5367488" cy="16078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AFE840-2776-7DB3-086C-3A8B3ED8F155}"/>
              </a:ext>
            </a:extLst>
          </p:cNvPr>
          <p:cNvSpPr txBox="1"/>
          <p:nvPr/>
        </p:nvSpPr>
        <p:spPr>
          <a:xfrm>
            <a:off x="6929874" y="5163056"/>
            <a:ext cx="5081319" cy="1015663"/>
          </a:xfrm>
          <a:prstGeom prst="rect">
            <a:avLst/>
          </a:prstGeom>
          <a:noFill/>
        </p:spPr>
        <p:txBody>
          <a:bodyPr wrap="square">
            <a:spAutoFit/>
          </a:bodyPr>
          <a:lstStyle/>
          <a:p>
            <a:r>
              <a:rPr lang="en-US" sz="2000" b="1" dirty="0">
                <a:solidFill>
                  <a:schemeClr val="bg1"/>
                </a:solidFill>
              </a:rPr>
              <a:t>Health Risks:  </a:t>
            </a:r>
            <a:r>
              <a:rPr lang="en-US" sz="2000" dirty="0">
                <a:solidFill>
                  <a:schemeClr val="bg1"/>
                </a:solidFill>
              </a:rPr>
              <a:t>Possible impacts to immune systems and liver functions, and an increased risk of certain cancers</a:t>
            </a:r>
          </a:p>
        </p:txBody>
      </p:sp>
      <p:sp>
        <p:nvSpPr>
          <p:cNvPr id="12" name="Freeform: Shape 11">
            <a:extLst>
              <a:ext uri="{FF2B5EF4-FFF2-40B4-BE49-F238E27FC236}">
                <a16:creationId xmlns:a16="http://schemas.microsoft.com/office/drawing/2014/main" id="{2B939587-78D8-1E11-48B1-76CAF4597810}"/>
              </a:ext>
            </a:extLst>
          </p:cNvPr>
          <p:cNvSpPr/>
          <p:nvPr/>
        </p:nvSpPr>
        <p:spPr>
          <a:xfrm>
            <a:off x="11727180" y="4792980"/>
            <a:ext cx="175260" cy="114300"/>
          </a:xfrm>
          <a:custGeom>
            <a:avLst/>
            <a:gdLst>
              <a:gd name="connsiteX0" fmla="*/ 0 w 152400"/>
              <a:gd name="connsiteY0" fmla="*/ 121920 h 121920"/>
              <a:gd name="connsiteX1" fmla="*/ 152400 w 152400"/>
              <a:gd name="connsiteY1" fmla="*/ 121920 h 121920"/>
              <a:gd name="connsiteX2" fmla="*/ 7620 w 152400"/>
              <a:gd name="connsiteY2" fmla="*/ 0 h 121920"/>
              <a:gd name="connsiteX3" fmla="*/ 0 w 152400"/>
              <a:gd name="connsiteY3" fmla="*/ 121920 h 121920"/>
            </a:gdLst>
            <a:ahLst/>
            <a:cxnLst>
              <a:cxn ang="0">
                <a:pos x="connsiteX0" y="connsiteY0"/>
              </a:cxn>
              <a:cxn ang="0">
                <a:pos x="connsiteX1" y="connsiteY1"/>
              </a:cxn>
              <a:cxn ang="0">
                <a:pos x="connsiteX2" y="connsiteY2"/>
              </a:cxn>
              <a:cxn ang="0">
                <a:pos x="connsiteX3" y="connsiteY3"/>
              </a:cxn>
            </a:cxnLst>
            <a:rect l="l" t="t" r="r" b="b"/>
            <a:pathLst>
              <a:path w="152400" h="121920">
                <a:moveTo>
                  <a:pt x="0" y="121920"/>
                </a:moveTo>
                <a:lnTo>
                  <a:pt x="152400" y="121920"/>
                </a:lnTo>
                <a:lnTo>
                  <a:pt x="7620" y="0"/>
                </a:lnTo>
                <a:lnTo>
                  <a:pt x="0" y="12192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88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sz="2000" dirty="0"/>
              <a:t>Background</a:t>
            </a:r>
            <a:br>
              <a:rPr lang="en-US" dirty="0"/>
            </a:br>
            <a:r>
              <a:rPr lang="en-US" sz="3200" dirty="0"/>
              <a:t>Minnesota department of health guidance</a:t>
            </a:r>
            <a:endParaRPr lang="en-US" dirty="0"/>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523542" y="2283841"/>
            <a:ext cx="4679829" cy="4738778"/>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Aft>
                <a:spcPts val="2400"/>
              </a:spcAft>
            </a:pPr>
            <a:r>
              <a:rPr lang="en-US" sz="2400" dirty="0">
                <a:solidFill>
                  <a:srgbClr val="000000"/>
                </a:solidFill>
              </a:rPr>
              <a:t>PFAS u</a:t>
            </a:r>
            <a:r>
              <a:rPr lang="en-US" sz="2400" b="0" i="0" dirty="0">
                <a:solidFill>
                  <a:srgbClr val="000000"/>
                </a:solidFill>
                <a:effectLst/>
              </a:rPr>
              <a:t>nderstanding has changed over the last ~20 years</a:t>
            </a:r>
          </a:p>
          <a:p>
            <a:pPr>
              <a:spcAft>
                <a:spcPts val="2400"/>
              </a:spcAft>
            </a:pPr>
            <a:r>
              <a:rPr lang="en-US" sz="2400" dirty="0">
                <a:solidFill>
                  <a:srgbClr val="000000"/>
                </a:solidFill>
              </a:rPr>
              <a:t>The Minnesota Department of Health (MDH) has guidance values that water providers are </a:t>
            </a:r>
            <a:r>
              <a:rPr lang="en-US" sz="2400" b="1" i="1" dirty="0">
                <a:solidFill>
                  <a:srgbClr val="000000"/>
                </a:solidFill>
              </a:rPr>
              <a:t>encouraged</a:t>
            </a:r>
            <a:r>
              <a:rPr lang="en-US" sz="2400" dirty="0">
                <a:solidFill>
                  <a:srgbClr val="000000"/>
                </a:solidFill>
              </a:rPr>
              <a:t> to meet </a:t>
            </a:r>
          </a:p>
          <a:p>
            <a:pPr>
              <a:spcAft>
                <a:spcPts val="2400"/>
              </a:spcAft>
            </a:pPr>
            <a:r>
              <a:rPr lang="en-US" sz="2400" dirty="0">
                <a:solidFill>
                  <a:srgbClr val="000000"/>
                </a:solidFill>
              </a:rPr>
              <a:t>SSP is still meeting guidance today </a:t>
            </a:r>
            <a:r>
              <a:rPr lang="en-US" sz="2400" dirty="0">
                <a:solidFill>
                  <a:schemeClr val="tx1"/>
                </a:solidFill>
              </a:rPr>
              <a:t>and </a:t>
            </a:r>
            <a:r>
              <a:rPr lang="en-US" sz="2400" b="1" dirty="0">
                <a:solidFill>
                  <a:schemeClr val="accent2"/>
                </a:solidFill>
              </a:rPr>
              <a:t>has not received</a:t>
            </a:r>
            <a:r>
              <a:rPr lang="en-US" sz="2400" dirty="0">
                <a:solidFill>
                  <a:schemeClr val="tx1"/>
                </a:solidFill>
              </a:rPr>
              <a:t> a Health Advisory Risk letter from MDH</a:t>
            </a:r>
          </a:p>
          <a:p>
            <a:pPr>
              <a:spcAft>
                <a:spcPts val="2400"/>
              </a:spcAft>
            </a:pPr>
            <a:r>
              <a:rPr lang="en-US" sz="2400" dirty="0">
                <a:solidFill>
                  <a:srgbClr val="000000"/>
                </a:solidFill>
              </a:rPr>
              <a:t>Guidance values are </a:t>
            </a:r>
            <a:r>
              <a:rPr lang="en-US" sz="2400" b="1" dirty="0">
                <a:solidFill>
                  <a:schemeClr val="accent2"/>
                </a:solidFill>
              </a:rPr>
              <a:t>not enforceable </a:t>
            </a:r>
            <a:r>
              <a:rPr lang="en-US" sz="2400" dirty="0">
                <a:solidFill>
                  <a:srgbClr val="000000"/>
                </a:solidFill>
              </a:rPr>
              <a:t>levels </a:t>
            </a:r>
            <a:endParaRPr lang="en-US" sz="2000" dirty="0"/>
          </a:p>
          <a:p>
            <a:pPr>
              <a:spcAft>
                <a:spcPts val="2400"/>
              </a:spcAft>
            </a:pPr>
            <a:endParaRPr lang="en-US" sz="2400" dirty="0"/>
          </a:p>
        </p:txBody>
      </p:sp>
      <p:graphicFrame>
        <p:nvGraphicFramePr>
          <p:cNvPr id="2" name="Table 1">
            <a:extLst>
              <a:ext uri="{FF2B5EF4-FFF2-40B4-BE49-F238E27FC236}">
                <a16:creationId xmlns:a16="http://schemas.microsoft.com/office/drawing/2014/main" id="{A1021187-2875-B507-4015-0D61F851EA69}"/>
              </a:ext>
            </a:extLst>
          </p:cNvPr>
          <p:cNvGraphicFramePr>
            <a:graphicFrameLocks noGrp="1"/>
          </p:cNvGraphicFramePr>
          <p:nvPr>
            <p:extLst>
              <p:ext uri="{D42A27DB-BD31-4B8C-83A1-F6EECF244321}">
                <p14:modId xmlns:p14="http://schemas.microsoft.com/office/powerpoint/2010/main" val="391547451"/>
              </p:ext>
            </p:extLst>
          </p:nvPr>
        </p:nvGraphicFramePr>
        <p:xfrm>
          <a:off x="5417387" y="2217772"/>
          <a:ext cx="6271405" cy="3889618"/>
        </p:xfrm>
        <a:graphic>
          <a:graphicData uri="http://schemas.openxmlformats.org/drawingml/2006/table">
            <a:tbl>
              <a:tblPr firstRow="1" firstCol="1" bandRow="1">
                <a:tableStyleId>{5C22544A-7EE6-4342-B048-85BDC9FD1C3A}</a:tableStyleId>
              </a:tblPr>
              <a:tblGrid>
                <a:gridCol w="783926">
                  <a:extLst>
                    <a:ext uri="{9D8B030D-6E8A-4147-A177-3AD203B41FA5}">
                      <a16:colId xmlns:a16="http://schemas.microsoft.com/office/drawing/2014/main" val="4244997841"/>
                    </a:ext>
                  </a:extLst>
                </a:gridCol>
                <a:gridCol w="1060167">
                  <a:extLst>
                    <a:ext uri="{9D8B030D-6E8A-4147-A177-3AD203B41FA5}">
                      <a16:colId xmlns:a16="http://schemas.microsoft.com/office/drawing/2014/main" val="706362041"/>
                    </a:ext>
                  </a:extLst>
                </a:gridCol>
                <a:gridCol w="843653">
                  <a:extLst>
                    <a:ext uri="{9D8B030D-6E8A-4147-A177-3AD203B41FA5}">
                      <a16:colId xmlns:a16="http://schemas.microsoft.com/office/drawing/2014/main" val="1284890461"/>
                    </a:ext>
                  </a:extLst>
                </a:gridCol>
                <a:gridCol w="983639">
                  <a:extLst>
                    <a:ext uri="{9D8B030D-6E8A-4147-A177-3AD203B41FA5}">
                      <a16:colId xmlns:a16="http://schemas.microsoft.com/office/drawing/2014/main" val="3895789077"/>
                    </a:ext>
                  </a:extLst>
                </a:gridCol>
                <a:gridCol w="988306">
                  <a:extLst>
                    <a:ext uri="{9D8B030D-6E8A-4147-A177-3AD203B41FA5}">
                      <a16:colId xmlns:a16="http://schemas.microsoft.com/office/drawing/2014/main" val="1671261089"/>
                    </a:ext>
                  </a:extLst>
                </a:gridCol>
                <a:gridCol w="809124">
                  <a:extLst>
                    <a:ext uri="{9D8B030D-6E8A-4147-A177-3AD203B41FA5}">
                      <a16:colId xmlns:a16="http://schemas.microsoft.com/office/drawing/2014/main" val="3437362824"/>
                    </a:ext>
                  </a:extLst>
                </a:gridCol>
                <a:gridCol w="802590">
                  <a:extLst>
                    <a:ext uri="{9D8B030D-6E8A-4147-A177-3AD203B41FA5}">
                      <a16:colId xmlns:a16="http://schemas.microsoft.com/office/drawing/2014/main" val="3108007252"/>
                    </a:ext>
                  </a:extLst>
                </a:gridCol>
              </a:tblGrid>
              <a:tr h="503362">
                <a:tc gridSpan="7">
                  <a:txBody>
                    <a:bodyPr/>
                    <a:lstStyle/>
                    <a:p>
                      <a:pPr marL="0" marR="0" algn="ctr">
                        <a:spcBef>
                          <a:spcPts val="0"/>
                        </a:spcBef>
                        <a:spcAft>
                          <a:spcPts val="0"/>
                        </a:spcAft>
                      </a:pPr>
                      <a:r>
                        <a:rPr lang="en-US" sz="1600" dirty="0">
                          <a:effectLst/>
                        </a:rPr>
                        <a:t>MDH Guidance Values (ppt*) - 2002 to 2023</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4588591"/>
                  </a:ext>
                </a:extLst>
              </a:tr>
              <a:tr h="320322">
                <a:tc>
                  <a:txBody>
                    <a:bodyPr/>
                    <a:lstStyle/>
                    <a:p>
                      <a:pPr marL="0" marR="0" algn="ctr">
                        <a:spcBef>
                          <a:spcPts val="0"/>
                        </a:spcBef>
                        <a:spcAft>
                          <a:spcPts val="0"/>
                        </a:spcAft>
                      </a:pPr>
                      <a:r>
                        <a:rPr lang="en-US" sz="1600" dirty="0">
                          <a:effectLst/>
                        </a:rPr>
                        <a:t>Year</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PFOA</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PFOS</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err="1">
                          <a:effectLst/>
                        </a:rPr>
                        <a:t>PFHxS</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rPr>
                        <a:t>PFHxA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rPr>
                        <a:t>PFBA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PFBS</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85018148"/>
                  </a:ext>
                </a:extLst>
              </a:tr>
              <a:tr h="305068">
                <a:tc>
                  <a:txBody>
                    <a:bodyPr/>
                    <a:lstStyle/>
                    <a:p>
                      <a:pPr marL="0" marR="0" algn="r">
                        <a:spcBef>
                          <a:spcPts val="0"/>
                        </a:spcBef>
                        <a:spcAft>
                          <a:spcPts val="0"/>
                        </a:spcAft>
                      </a:pPr>
                      <a:r>
                        <a:rPr lang="en-US" sz="1600">
                          <a:effectLst/>
                        </a:rPr>
                        <a:t>2002</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1000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44177900"/>
                  </a:ext>
                </a:extLst>
              </a:tr>
              <a:tr h="305068">
                <a:tc>
                  <a:txBody>
                    <a:bodyPr/>
                    <a:lstStyle/>
                    <a:p>
                      <a:pPr marL="0" marR="0" algn="r">
                        <a:spcBef>
                          <a:spcPts val="0"/>
                        </a:spcBef>
                        <a:spcAft>
                          <a:spcPts val="0"/>
                        </a:spcAft>
                      </a:pPr>
                      <a:r>
                        <a:rPr lang="en-US" sz="1600">
                          <a:effectLst/>
                        </a:rPr>
                        <a:t>2006</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1000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600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dirty="0">
                          <a:effectLst/>
                        </a:rPr>
                        <a:t>0</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1000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22235165"/>
                  </a:ext>
                </a:extLst>
              </a:tr>
              <a:tr h="305068">
                <a:tc>
                  <a:txBody>
                    <a:bodyPr/>
                    <a:lstStyle/>
                    <a:p>
                      <a:pPr marL="0" marR="0" algn="r">
                        <a:spcBef>
                          <a:spcPts val="0"/>
                        </a:spcBef>
                        <a:spcAft>
                          <a:spcPts val="0"/>
                        </a:spcAft>
                      </a:pPr>
                      <a:r>
                        <a:rPr lang="en-US" sz="1600">
                          <a:effectLst/>
                        </a:rPr>
                        <a:t>2007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500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32360608"/>
                  </a:ext>
                </a:extLst>
              </a:tr>
              <a:tr h="305068">
                <a:tc>
                  <a:txBody>
                    <a:bodyPr/>
                    <a:lstStyle/>
                    <a:p>
                      <a:pPr marL="0" marR="0" algn="r">
                        <a:spcBef>
                          <a:spcPts val="0"/>
                        </a:spcBef>
                        <a:spcAft>
                          <a:spcPts val="0"/>
                        </a:spcAft>
                      </a:pPr>
                      <a:r>
                        <a:rPr lang="en-US" sz="1600">
                          <a:effectLst/>
                        </a:rPr>
                        <a:t>2009</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4673285"/>
                  </a:ext>
                </a:extLst>
              </a:tr>
              <a:tr h="305068">
                <a:tc>
                  <a:txBody>
                    <a:bodyPr/>
                    <a:lstStyle/>
                    <a:p>
                      <a:pPr marL="0" marR="0" algn="r">
                        <a:spcBef>
                          <a:spcPts val="0"/>
                        </a:spcBef>
                        <a:spcAft>
                          <a:spcPts val="0"/>
                        </a:spcAft>
                      </a:pPr>
                      <a:r>
                        <a:rPr lang="en-US" sz="1600">
                          <a:effectLst/>
                        </a:rPr>
                        <a:t>2013</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59145188"/>
                  </a:ext>
                </a:extLst>
              </a:tr>
              <a:tr h="305068">
                <a:tc>
                  <a:txBody>
                    <a:bodyPr/>
                    <a:lstStyle/>
                    <a:p>
                      <a:pPr marL="0" marR="0" algn="r">
                        <a:spcBef>
                          <a:spcPts val="0"/>
                        </a:spcBef>
                        <a:spcAft>
                          <a:spcPts val="0"/>
                        </a:spcAft>
                      </a:pPr>
                      <a:r>
                        <a:rPr lang="en-US" sz="1600">
                          <a:effectLst/>
                        </a:rPr>
                        <a:t>2016</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46901108"/>
                  </a:ext>
                </a:extLst>
              </a:tr>
              <a:tr h="305068">
                <a:tc>
                  <a:txBody>
                    <a:bodyPr/>
                    <a:lstStyle/>
                    <a:p>
                      <a:pPr marL="0" marR="0" algn="r">
                        <a:spcBef>
                          <a:spcPts val="0"/>
                        </a:spcBef>
                        <a:spcAft>
                          <a:spcPts val="0"/>
                        </a:spcAft>
                      </a:pPr>
                      <a:r>
                        <a:rPr lang="en-US" sz="1600">
                          <a:effectLst/>
                        </a:rPr>
                        <a:t>2017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35</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27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27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2000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24434107"/>
                  </a:ext>
                </a:extLst>
              </a:tr>
              <a:tr h="305068">
                <a:tc>
                  <a:txBody>
                    <a:bodyPr/>
                    <a:lstStyle/>
                    <a:p>
                      <a:pPr marL="0" marR="0" algn="r">
                        <a:spcBef>
                          <a:spcPts val="0"/>
                        </a:spcBef>
                        <a:spcAft>
                          <a:spcPts val="0"/>
                        </a:spcAft>
                      </a:pPr>
                      <a:r>
                        <a:rPr lang="en-US" sz="1600">
                          <a:effectLst/>
                        </a:rPr>
                        <a:t>2019</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35</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15</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47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2000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17464810"/>
                  </a:ext>
                </a:extLst>
              </a:tr>
              <a:tr h="305068">
                <a:tc>
                  <a:txBody>
                    <a:bodyPr/>
                    <a:lstStyle/>
                    <a:p>
                      <a:pPr marL="0" marR="0" algn="r">
                        <a:spcBef>
                          <a:spcPts val="0"/>
                        </a:spcBef>
                        <a:spcAft>
                          <a:spcPts val="0"/>
                        </a:spcAft>
                      </a:pPr>
                      <a:r>
                        <a:rPr lang="en-US" sz="1600">
                          <a:effectLst/>
                        </a:rPr>
                        <a:t>2022</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35</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15</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47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200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7000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a:effectLst/>
                        </a:rPr>
                        <a:t>100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33898199"/>
                  </a:ext>
                </a:extLst>
              </a:tr>
              <a:tr h="320322">
                <a:tc>
                  <a:txBody>
                    <a:bodyPr/>
                    <a:lstStyle/>
                    <a:p>
                      <a:pPr marL="0" marR="0" algn="r">
                        <a:spcBef>
                          <a:spcPts val="0"/>
                        </a:spcBef>
                        <a:spcAft>
                          <a:spcPts val="0"/>
                        </a:spcAft>
                      </a:pPr>
                      <a:r>
                        <a:rPr lang="en-US" sz="1600" dirty="0">
                          <a:effectLst/>
                        </a:rPr>
                        <a:t>2024**</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600" b="1" dirty="0">
                          <a:solidFill>
                            <a:schemeClr val="bg1"/>
                          </a:solidFill>
                          <a:effectLst/>
                        </a:rPr>
                        <a:t>0.0079</a:t>
                      </a:r>
                      <a:endParaRPr lang="en-US" sz="11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2"/>
                    </a:solidFill>
                  </a:tcPr>
                </a:tc>
                <a:tc>
                  <a:txBody>
                    <a:bodyPr/>
                    <a:lstStyle/>
                    <a:p>
                      <a:pPr marL="0" marR="0" algn="r">
                        <a:spcBef>
                          <a:spcPts val="0"/>
                        </a:spcBef>
                        <a:spcAft>
                          <a:spcPts val="0"/>
                        </a:spcAft>
                      </a:pPr>
                      <a:r>
                        <a:rPr lang="en-US" sz="1600" b="1" dirty="0">
                          <a:solidFill>
                            <a:schemeClr val="bg1"/>
                          </a:solidFill>
                          <a:effectLst/>
                        </a:rPr>
                        <a:t>2.3</a:t>
                      </a:r>
                      <a:endParaRPr lang="en-US" sz="11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2"/>
                    </a:solidFill>
                  </a:tcPr>
                </a:tc>
                <a:tc>
                  <a:txBody>
                    <a:bodyPr/>
                    <a:lstStyle/>
                    <a:p>
                      <a:pPr marL="0" marR="0" algn="r">
                        <a:spcBef>
                          <a:spcPts val="0"/>
                        </a:spcBef>
                        <a:spcAft>
                          <a:spcPts val="0"/>
                        </a:spcAft>
                      </a:pPr>
                      <a:r>
                        <a:rPr lang="en-US" sz="1600" b="1" dirty="0">
                          <a:solidFill>
                            <a:schemeClr val="bg1"/>
                          </a:solidFill>
                          <a:effectLst/>
                        </a:rPr>
                        <a:t>47</a:t>
                      </a:r>
                      <a:endParaRPr lang="en-US" sz="11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2"/>
                    </a:solidFill>
                  </a:tcPr>
                </a:tc>
                <a:tc>
                  <a:txBody>
                    <a:bodyPr/>
                    <a:lstStyle/>
                    <a:p>
                      <a:pPr marL="0" marR="0" algn="r">
                        <a:spcBef>
                          <a:spcPts val="0"/>
                        </a:spcBef>
                        <a:spcAft>
                          <a:spcPts val="0"/>
                        </a:spcAft>
                      </a:pPr>
                      <a:r>
                        <a:rPr lang="en-US" sz="1600" b="1" dirty="0">
                          <a:solidFill>
                            <a:schemeClr val="bg1"/>
                          </a:solidFill>
                          <a:effectLst/>
                        </a:rPr>
                        <a:t>200</a:t>
                      </a:r>
                      <a:endParaRPr lang="en-US" sz="11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2"/>
                    </a:solidFill>
                  </a:tcPr>
                </a:tc>
                <a:tc>
                  <a:txBody>
                    <a:bodyPr/>
                    <a:lstStyle/>
                    <a:p>
                      <a:pPr marL="0" marR="0" algn="r">
                        <a:spcBef>
                          <a:spcPts val="0"/>
                        </a:spcBef>
                        <a:spcAft>
                          <a:spcPts val="0"/>
                        </a:spcAft>
                      </a:pPr>
                      <a:r>
                        <a:rPr lang="en-US" sz="1600" b="1" dirty="0">
                          <a:solidFill>
                            <a:schemeClr val="bg1"/>
                          </a:solidFill>
                          <a:effectLst/>
                        </a:rPr>
                        <a:t>7000</a:t>
                      </a:r>
                      <a:endParaRPr lang="en-US" sz="11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2"/>
                    </a:solidFill>
                  </a:tcPr>
                </a:tc>
                <a:tc>
                  <a:txBody>
                    <a:bodyPr/>
                    <a:lstStyle/>
                    <a:p>
                      <a:pPr marL="0" marR="0" algn="r">
                        <a:spcBef>
                          <a:spcPts val="0"/>
                        </a:spcBef>
                        <a:spcAft>
                          <a:spcPts val="0"/>
                        </a:spcAft>
                      </a:pPr>
                      <a:r>
                        <a:rPr lang="en-US" sz="1600" b="1" dirty="0">
                          <a:solidFill>
                            <a:schemeClr val="bg1"/>
                          </a:solidFill>
                          <a:effectLst/>
                        </a:rPr>
                        <a:t>100</a:t>
                      </a:r>
                      <a:endParaRPr lang="en-US" sz="11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2"/>
                    </a:solidFill>
                  </a:tcPr>
                </a:tc>
                <a:extLst>
                  <a:ext uri="{0D108BD9-81ED-4DB2-BD59-A6C34878D82A}">
                    <a16:rowId xmlns:a16="http://schemas.microsoft.com/office/drawing/2014/main" val="1500777427"/>
                  </a:ext>
                </a:extLst>
              </a:tr>
            </a:tbl>
          </a:graphicData>
        </a:graphic>
      </p:graphicFrame>
      <p:sp>
        <p:nvSpPr>
          <p:cNvPr id="5" name="TextBox 4">
            <a:extLst>
              <a:ext uri="{FF2B5EF4-FFF2-40B4-BE49-F238E27FC236}">
                <a16:creationId xmlns:a16="http://schemas.microsoft.com/office/drawing/2014/main" id="{866DA777-9212-69D8-E7A3-4709F067CD2E}"/>
              </a:ext>
            </a:extLst>
          </p:cNvPr>
          <p:cNvSpPr txBox="1"/>
          <p:nvPr/>
        </p:nvSpPr>
        <p:spPr>
          <a:xfrm>
            <a:off x="5382185" y="6107390"/>
            <a:ext cx="6341807" cy="646331"/>
          </a:xfrm>
          <a:prstGeom prst="rect">
            <a:avLst/>
          </a:prstGeom>
          <a:noFill/>
        </p:spPr>
        <p:txBody>
          <a:bodyPr wrap="square" rtlCol="0">
            <a:spAutoFit/>
          </a:bodyPr>
          <a:lstStyle/>
          <a:p>
            <a:r>
              <a:rPr lang="en-US" b="1" i="1" dirty="0"/>
              <a:t>*Measured in Parts Per Trillion</a:t>
            </a:r>
          </a:p>
          <a:p>
            <a:r>
              <a:rPr lang="en-US" b="1" i="1" dirty="0"/>
              <a:t>** 2024 values are draft values</a:t>
            </a:r>
          </a:p>
        </p:txBody>
      </p:sp>
    </p:spTree>
    <p:extLst>
      <p:ext uri="{BB962C8B-B14F-4D97-AF65-F5344CB8AC3E}">
        <p14:creationId xmlns:p14="http://schemas.microsoft.com/office/powerpoint/2010/main" val="151157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DC29-24E3-61F1-B53B-8CC488F1F4B3}"/>
              </a:ext>
            </a:extLst>
          </p:cNvPr>
          <p:cNvSpPr>
            <a:spLocks noGrp="1"/>
          </p:cNvSpPr>
          <p:nvPr>
            <p:ph type="title"/>
          </p:nvPr>
        </p:nvSpPr>
        <p:spPr/>
        <p:txBody>
          <a:bodyPr/>
          <a:lstStyle/>
          <a:p>
            <a:r>
              <a:rPr lang="en-US" dirty="0"/>
              <a:t>MDH PFAS Sampling efforts</a:t>
            </a:r>
          </a:p>
        </p:txBody>
      </p:sp>
      <p:sp>
        <p:nvSpPr>
          <p:cNvPr id="3" name="Content Placeholder 2">
            <a:extLst>
              <a:ext uri="{FF2B5EF4-FFF2-40B4-BE49-F238E27FC236}">
                <a16:creationId xmlns:a16="http://schemas.microsoft.com/office/drawing/2014/main" id="{30A37AB0-6575-ABC6-DFFB-BE4A3BB8142C}"/>
              </a:ext>
            </a:extLst>
          </p:cNvPr>
          <p:cNvSpPr>
            <a:spLocks noGrp="1"/>
          </p:cNvSpPr>
          <p:nvPr>
            <p:ph idx="1"/>
          </p:nvPr>
        </p:nvSpPr>
        <p:spPr>
          <a:xfrm>
            <a:off x="581192" y="2180495"/>
            <a:ext cx="6766665" cy="4481561"/>
          </a:xfrm>
        </p:spPr>
        <p:txBody>
          <a:bodyPr>
            <a:normAutofit fontScale="85000" lnSpcReduction="10000"/>
          </a:bodyPr>
          <a:lstStyle/>
          <a:p>
            <a:r>
              <a:rPr lang="en-US" sz="3000" dirty="0">
                <a:cs typeface="Calibri"/>
              </a:rPr>
              <a:t>Proactive testing – before required by EPA</a:t>
            </a:r>
          </a:p>
          <a:p>
            <a:r>
              <a:rPr lang="en-US" sz="3000" dirty="0">
                <a:cs typeface="Calibri"/>
              </a:rPr>
              <a:t>Statewide testing – 95% of community systems</a:t>
            </a:r>
          </a:p>
          <a:p>
            <a:r>
              <a:rPr lang="en-US" sz="3000" dirty="0">
                <a:cs typeface="Calibri"/>
              </a:rPr>
              <a:t>Advanced Testing – now detecting below 2 ppt</a:t>
            </a:r>
          </a:p>
          <a:p>
            <a:pPr lvl="1"/>
            <a:r>
              <a:rPr lang="en-US" sz="2600" dirty="0">
                <a:cs typeface="Calibri"/>
              </a:rPr>
              <a:t>Current detection limits much lower than in past</a:t>
            </a:r>
          </a:p>
          <a:p>
            <a:r>
              <a:rPr lang="en-US" sz="3000" dirty="0">
                <a:cs typeface="Calibri"/>
              </a:rPr>
              <a:t>South St. Paul – started PFAS sampling in 2007</a:t>
            </a:r>
          </a:p>
          <a:p>
            <a:pPr lvl="1"/>
            <a:r>
              <a:rPr lang="en-US" sz="2600" dirty="0">
                <a:cs typeface="Calibri"/>
              </a:rPr>
              <a:t>First detections of PFOA in 2022</a:t>
            </a:r>
          </a:p>
          <a:p>
            <a:pPr lvl="1"/>
            <a:r>
              <a:rPr lang="en-US" sz="2600" dirty="0">
                <a:cs typeface="Calibri"/>
              </a:rPr>
              <a:t>Sampling Wells 4 and 9 quarterly</a:t>
            </a:r>
          </a:p>
          <a:p>
            <a:r>
              <a:rPr lang="en-US" sz="3000" b="1" dirty="0">
                <a:cs typeface="Calibri"/>
              </a:rPr>
              <a:t>South St. Paul is still meeting MDH guidance as of today</a:t>
            </a:r>
          </a:p>
          <a:p>
            <a:endParaRPr lang="en-US" dirty="0"/>
          </a:p>
        </p:txBody>
      </p:sp>
      <p:pic>
        <p:nvPicPr>
          <p:cNvPr id="6" name="Picture 5" descr="Picture of PFAS sample bottle">
            <a:extLst>
              <a:ext uri="{FF2B5EF4-FFF2-40B4-BE49-F238E27FC236}">
                <a16:creationId xmlns:a16="http://schemas.microsoft.com/office/drawing/2014/main" id="{93996D0F-FB40-A4A0-CA3D-726ABC209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26085" y="2440684"/>
            <a:ext cx="5050973" cy="3788229"/>
          </a:xfrm>
          <a:prstGeom prst="rect">
            <a:avLst/>
          </a:prstGeom>
        </p:spPr>
      </p:pic>
    </p:spTree>
    <p:extLst>
      <p:ext uri="{BB962C8B-B14F-4D97-AF65-F5344CB8AC3E}">
        <p14:creationId xmlns:p14="http://schemas.microsoft.com/office/powerpoint/2010/main" val="141407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sz="3200" dirty="0" err="1"/>
              <a:t>epa</a:t>
            </a:r>
            <a:r>
              <a:rPr lang="en-US" sz="3200" dirty="0"/>
              <a:t> rule and standards</a:t>
            </a:r>
          </a:p>
        </p:txBody>
      </p:sp>
      <p:sp>
        <p:nvSpPr>
          <p:cNvPr id="2" name="TextBox 1">
            <a:extLst>
              <a:ext uri="{FF2B5EF4-FFF2-40B4-BE49-F238E27FC236}">
                <a16:creationId xmlns:a16="http://schemas.microsoft.com/office/drawing/2014/main" id="{B3B2D1F1-7386-CD00-8900-7859CE860C3B}"/>
              </a:ext>
            </a:extLst>
          </p:cNvPr>
          <p:cNvSpPr txBox="1"/>
          <p:nvPr/>
        </p:nvSpPr>
        <p:spPr>
          <a:xfrm>
            <a:off x="677041" y="3886200"/>
            <a:ext cx="3147060" cy="584775"/>
          </a:xfrm>
          <a:prstGeom prst="rect">
            <a:avLst/>
          </a:prstGeom>
          <a:noFill/>
        </p:spPr>
        <p:txBody>
          <a:bodyPr wrap="square" rtlCol="0">
            <a:spAutoFit/>
          </a:bodyPr>
          <a:lstStyle/>
          <a:p>
            <a:pPr algn="ctr"/>
            <a:r>
              <a:rPr lang="en-US" sz="3200" b="1" i="0" dirty="0">
                <a:solidFill>
                  <a:schemeClr val="accent2"/>
                </a:solidFill>
                <a:effectLst/>
              </a:rPr>
              <a:t>April 10</a:t>
            </a:r>
            <a:r>
              <a:rPr lang="en-US" sz="3200" b="1" i="0" baseline="30000" dirty="0">
                <a:solidFill>
                  <a:schemeClr val="accent2"/>
                </a:solidFill>
                <a:effectLst/>
              </a:rPr>
              <a:t>th</a:t>
            </a:r>
            <a:r>
              <a:rPr lang="en-US" sz="3200" b="1" i="0" dirty="0">
                <a:solidFill>
                  <a:schemeClr val="accent2"/>
                </a:solidFill>
                <a:effectLst/>
              </a:rPr>
              <a:t>, 2024</a:t>
            </a:r>
            <a:endParaRPr lang="en-US" sz="3200" b="1" dirty="0">
              <a:solidFill>
                <a:schemeClr val="accent2"/>
              </a:solidFill>
            </a:endParaRPr>
          </a:p>
        </p:txBody>
      </p:sp>
      <p:sp>
        <p:nvSpPr>
          <p:cNvPr id="8" name="TextBox 7">
            <a:extLst>
              <a:ext uri="{FF2B5EF4-FFF2-40B4-BE49-F238E27FC236}">
                <a16:creationId xmlns:a16="http://schemas.microsoft.com/office/drawing/2014/main" id="{E68C8D88-3597-3398-2CDC-F508FF2E3E8C}"/>
              </a:ext>
            </a:extLst>
          </p:cNvPr>
          <p:cNvSpPr txBox="1"/>
          <p:nvPr/>
        </p:nvSpPr>
        <p:spPr>
          <a:xfrm>
            <a:off x="440821" y="4470974"/>
            <a:ext cx="3808828" cy="1754326"/>
          </a:xfrm>
          <a:prstGeom prst="rect">
            <a:avLst/>
          </a:prstGeom>
          <a:noFill/>
        </p:spPr>
        <p:txBody>
          <a:bodyPr wrap="square">
            <a:spAutoFit/>
          </a:bodyPr>
          <a:lstStyle/>
          <a:p>
            <a:pPr algn="ctr"/>
            <a:r>
              <a:rPr lang="en-US" sz="2000" b="1" i="0" dirty="0">
                <a:solidFill>
                  <a:srgbClr val="000000"/>
                </a:solidFill>
                <a:effectLst/>
              </a:rPr>
              <a:t>EPA</a:t>
            </a:r>
            <a:r>
              <a:rPr lang="en-US" sz="2000" b="1" dirty="0">
                <a:solidFill>
                  <a:srgbClr val="000000"/>
                </a:solidFill>
              </a:rPr>
              <a:t> </a:t>
            </a:r>
            <a:r>
              <a:rPr lang="en-US" sz="2000" b="1" i="0" dirty="0">
                <a:solidFill>
                  <a:srgbClr val="000000"/>
                </a:solidFill>
                <a:effectLst/>
              </a:rPr>
              <a:t>issued the </a:t>
            </a:r>
            <a:r>
              <a:rPr lang="en-US" sz="2000" b="1" i="0" u="sng" dirty="0">
                <a:solidFill>
                  <a:srgbClr val="000000"/>
                </a:solidFill>
                <a:effectLst/>
              </a:rPr>
              <a:t>first-ever</a:t>
            </a:r>
            <a:r>
              <a:rPr lang="en-US" sz="2000" b="1" i="0" dirty="0">
                <a:solidFill>
                  <a:srgbClr val="000000"/>
                </a:solidFill>
                <a:effectLst/>
              </a:rPr>
              <a:t> rule for PFAS in drinking water</a:t>
            </a:r>
          </a:p>
          <a:p>
            <a:pPr algn="ctr"/>
            <a:endParaRPr lang="en-US" sz="2400" dirty="0">
              <a:solidFill>
                <a:srgbClr val="000000"/>
              </a:solidFill>
            </a:endParaRPr>
          </a:p>
          <a:p>
            <a:pPr algn="ctr"/>
            <a:r>
              <a:rPr lang="en-US" sz="2400" b="0" i="0" dirty="0">
                <a:solidFill>
                  <a:srgbClr val="000000"/>
                </a:solidFill>
                <a:effectLst/>
              </a:rPr>
              <a:t>= 5 PFAS Chemicals</a:t>
            </a:r>
          </a:p>
          <a:p>
            <a:pPr algn="ctr"/>
            <a:r>
              <a:rPr lang="en-US" sz="2000" dirty="0">
                <a:solidFill>
                  <a:srgbClr val="000000"/>
                </a:solidFill>
              </a:rPr>
              <a:t>(+hazard index for mixtures of 2+) </a:t>
            </a:r>
            <a:endParaRPr lang="en-US" sz="2000" b="0" i="0" dirty="0">
              <a:solidFill>
                <a:srgbClr val="000000"/>
              </a:solidFill>
              <a:effectLst/>
            </a:endParaRPr>
          </a:p>
        </p:txBody>
      </p:sp>
      <p:sp>
        <p:nvSpPr>
          <p:cNvPr id="12" name="L-Shape 11">
            <a:extLst>
              <a:ext uri="{FF2B5EF4-FFF2-40B4-BE49-F238E27FC236}">
                <a16:creationId xmlns:a16="http://schemas.microsoft.com/office/drawing/2014/main" id="{4A40BE42-7909-BBA9-E861-8B95B3269401}"/>
              </a:ext>
            </a:extLst>
          </p:cNvPr>
          <p:cNvSpPr/>
          <p:nvPr/>
        </p:nvSpPr>
        <p:spPr>
          <a:xfrm rot="13500000">
            <a:off x="4354863" y="3394710"/>
            <a:ext cx="982980" cy="982980"/>
          </a:xfrm>
          <a:prstGeom prst="corner">
            <a:avLst>
              <a:gd name="adj1" fmla="val 34496"/>
              <a:gd name="adj2" fmla="val 32171"/>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C8D472CE-60DD-9227-E728-2E5CCB294037}"/>
              </a:ext>
            </a:extLst>
          </p:cNvPr>
          <p:cNvGraphicFramePr>
            <a:graphicFrameLocks noGrp="1"/>
          </p:cNvGraphicFramePr>
          <p:nvPr>
            <p:extLst>
              <p:ext uri="{D42A27DB-BD31-4B8C-83A1-F6EECF244321}">
                <p14:modId xmlns:p14="http://schemas.microsoft.com/office/powerpoint/2010/main" val="332667061"/>
              </p:ext>
            </p:extLst>
          </p:nvPr>
        </p:nvGraphicFramePr>
        <p:xfrm>
          <a:off x="5959979" y="2473090"/>
          <a:ext cx="5791200" cy="3234908"/>
        </p:xfrm>
        <a:graphic>
          <a:graphicData uri="http://schemas.openxmlformats.org/drawingml/2006/table">
            <a:tbl>
              <a:tblPr firstRow="1" firstCol="1" bandRow="1">
                <a:tableStyleId>{5C22544A-7EE6-4342-B048-85BDC9FD1C3A}</a:tableStyleId>
              </a:tblPr>
              <a:tblGrid>
                <a:gridCol w="2481943">
                  <a:extLst>
                    <a:ext uri="{9D8B030D-6E8A-4147-A177-3AD203B41FA5}">
                      <a16:colId xmlns:a16="http://schemas.microsoft.com/office/drawing/2014/main" val="1464362160"/>
                    </a:ext>
                  </a:extLst>
                </a:gridCol>
                <a:gridCol w="3309257">
                  <a:extLst>
                    <a:ext uri="{9D8B030D-6E8A-4147-A177-3AD203B41FA5}">
                      <a16:colId xmlns:a16="http://schemas.microsoft.com/office/drawing/2014/main" val="1881815424"/>
                    </a:ext>
                  </a:extLst>
                </a:gridCol>
              </a:tblGrid>
              <a:tr h="537441">
                <a:tc>
                  <a:txBody>
                    <a:bodyPr/>
                    <a:lstStyle/>
                    <a:p>
                      <a:pPr marL="0" marR="0">
                        <a:spcBef>
                          <a:spcPts val="0"/>
                        </a:spcBef>
                        <a:spcAft>
                          <a:spcPts val="0"/>
                        </a:spcAft>
                        <a:tabLst>
                          <a:tab pos="114300" algn="l"/>
                          <a:tab pos="228600" algn="l"/>
                        </a:tabLst>
                      </a:pPr>
                      <a:r>
                        <a:rPr lang="en-US" sz="1400" b="1" dirty="0">
                          <a:effectLst/>
                        </a:rPr>
                        <a:t>Compound</a:t>
                      </a:r>
                      <a:endParaRPr lang="en-US" sz="105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400" dirty="0">
                          <a:effectLst/>
                        </a:rPr>
                        <a:t>Maximum Contaminant Level (MCL) in parts per trillion (ppt)</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493871"/>
                  </a:ext>
                </a:extLst>
              </a:tr>
              <a:tr h="331235">
                <a:tc>
                  <a:txBody>
                    <a:bodyPr/>
                    <a:lstStyle/>
                    <a:p>
                      <a:pPr marL="0" marR="0">
                        <a:spcBef>
                          <a:spcPts val="0"/>
                        </a:spcBef>
                        <a:spcAft>
                          <a:spcPts val="0"/>
                        </a:spcAft>
                        <a:tabLst>
                          <a:tab pos="114300" algn="l"/>
                          <a:tab pos="228600" algn="l"/>
                        </a:tabLst>
                      </a:pPr>
                      <a:r>
                        <a:rPr lang="en-US" sz="1400" b="1">
                          <a:effectLst/>
                        </a:rPr>
                        <a:t>PFOA</a:t>
                      </a:r>
                      <a:endParaRPr lang="en-US" sz="1050" b="1">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600">
                          <a:effectLst/>
                        </a:rPr>
                        <a:t>4.0 ppt</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2195897"/>
                  </a:ext>
                </a:extLst>
              </a:tr>
              <a:tr h="331235">
                <a:tc>
                  <a:txBody>
                    <a:bodyPr/>
                    <a:lstStyle/>
                    <a:p>
                      <a:pPr marL="0" marR="0">
                        <a:spcBef>
                          <a:spcPts val="0"/>
                        </a:spcBef>
                        <a:spcAft>
                          <a:spcPts val="0"/>
                        </a:spcAft>
                        <a:tabLst>
                          <a:tab pos="114300" algn="l"/>
                          <a:tab pos="228600" algn="l"/>
                        </a:tabLst>
                      </a:pPr>
                      <a:r>
                        <a:rPr lang="en-US" sz="1400" b="1" dirty="0">
                          <a:effectLst/>
                        </a:rPr>
                        <a:t>PFOS</a:t>
                      </a:r>
                      <a:endParaRPr lang="en-US" sz="105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600">
                          <a:effectLst/>
                        </a:rPr>
                        <a:t>4.0 ppt</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6304242"/>
                  </a:ext>
                </a:extLst>
              </a:tr>
              <a:tr h="314440">
                <a:tc>
                  <a:txBody>
                    <a:bodyPr/>
                    <a:lstStyle/>
                    <a:p>
                      <a:pPr marL="0" marR="0">
                        <a:spcBef>
                          <a:spcPts val="0"/>
                        </a:spcBef>
                        <a:spcAft>
                          <a:spcPts val="0"/>
                        </a:spcAft>
                        <a:tabLst>
                          <a:tab pos="114300" algn="l"/>
                          <a:tab pos="228600" algn="l"/>
                        </a:tabLst>
                      </a:pPr>
                      <a:r>
                        <a:rPr lang="en-US" sz="1400" b="1">
                          <a:effectLst/>
                        </a:rPr>
                        <a:t>PFHxS</a:t>
                      </a:r>
                      <a:endParaRPr lang="en-US" sz="1050" b="1">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600">
                          <a:effectLst/>
                        </a:rPr>
                        <a:t>10 ppt</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157381"/>
                  </a:ext>
                </a:extLst>
              </a:tr>
              <a:tr h="331235">
                <a:tc>
                  <a:txBody>
                    <a:bodyPr/>
                    <a:lstStyle/>
                    <a:p>
                      <a:pPr marL="0" marR="0">
                        <a:spcBef>
                          <a:spcPts val="0"/>
                        </a:spcBef>
                        <a:spcAft>
                          <a:spcPts val="0"/>
                        </a:spcAft>
                        <a:tabLst>
                          <a:tab pos="114300" algn="l"/>
                          <a:tab pos="228600" algn="l"/>
                        </a:tabLst>
                      </a:pPr>
                      <a:r>
                        <a:rPr lang="en-US" sz="1400" b="1">
                          <a:effectLst/>
                        </a:rPr>
                        <a:t>PFNA</a:t>
                      </a:r>
                      <a:endParaRPr lang="en-US" sz="1050" b="1">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600">
                          <a:effectLst/>
                        </a:rPr>
                        <a:t>10 ppt</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4580635"/>
                  </a:ext>
                </a:extLst>
              </a:tr>
              <a:tr h="583161">
                <a:tc>
                  <a:txBody>
                    <a:bodyPr/>
                    <a:lstStyle/>
                    <a:p>
                      <a:pPr marL="0" marR="0">
                        <a:spcBef>
                          <a:spcPts val="0"/>
                        </a:spcBef>
                        <a:spcAft>
                          <a:spcPts val="0"/>
                        </a:spcAft>
                        <a:tabLst>
                          <a:tab pos="114300" algn="l"/>
                          <a:tab pos="228600" algn="l"/>
                        </a:tabLst>
                      </a:pPr>
                      <a:r>
                        <a:rPr lang="en-US" sz="1400" b="1" dirty="0">
                          <a:effectLst/>
                        </a:rPr>
                        <a:t>HFPO-DA (commonly known as </a:t>
                      </a:r>
                      <a:r>
                        <a:rPr lang="en-US" sz="1400" b="1" dirty="0" err="1">
                          <a:effectLst/>
                        </a:rPr>
                        <a:t>GenX</a:t>
                      </a:r>
                      <a:r>
                        <a:rPr lang="en-US" sz="1400" b="1" dirty="0">
                          <a:effectLst/>
                        </a:rPr>
                        <a:t> Chemicals)</a:t>
                      </a:r>
                      <a:endParaRPr lang="en-US" sz="105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600">
                          <a:effectLst/>
                        </a:rPr>
                        <a:t>10 ppt</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17050587"/>
                  </a:ext>
                </a:extLst>
              </a:tr>
              <a:tr h="806161">
                <a:tc>
                  <a:txBody>
                    <a:bodyPr/>
                    <a:lstStyle/>
                    <a:p>
                      <a:pPr marL="0" marR="0">
                        <a:spcBef>
                          <a:spcPts val="0"/>
                        </a:spcBef>
                        <a:spcAft>
                          <a:spcPts val="0"/>
                        </a:spcAft>
                        <a:tabLst>
                          <a:tab pos="114300" algn="l"/>
                          <a:tab pos="228600" algn="l"/>
                        </a:tabLst>
                      </a:pPr>
                      <a:r>
                        <a:rPr lang="en-US" sz="1400" b="1" dirty="0">
                          <a:effectLst/>
                        </a:rPr>
                        <a:t>Mixtures containing two or more of </a:t>
                      </a:r>
                      <a:r>
                        <a:rPr lang="en-US" sz="1400" b="1" dirty="0" err="1">
                          <a:effectLst/>
                        </a:rPr>
                        <a:t>PFHxS</a:t>
                      </a:r>
                      <a:r>
                        <a:rPr lang="en-US" sz="1400" b="1" dirty="0">
                          <a:effectLst/>
                        </a:rPr>
                        <a:t>, PFNA, HFPO-DA, and PFBS</a:t>
                      </a:r>
                      <a:endParaRPr lang="en-US" sz="105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14300" algn="l"/>
                          <a:tab pos="228600" algn="l"/>
                        </a:tabLst>
                      </a:pPr>
                      <a:r>
                        <a:rPr lang="en-US" sz="1600" dirty="0">
                          <a:effectLst/>
                        </a:rPr>
                        <a:t>1 (unitless)*</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0394225"/>
                  </a:ext>
                </a:extLst>
              </a:tr>
            </a:tbl>
          </a:graphicData>
        </a:graphic>
      </p:graphicFrame>
      <p:sp>
        <p:nvSpPr>
          <p:cNvPr id="14" name="TextBox 13">
            <a:extLst>
              <a:ext uri="{FF2B5EF4-FFF2-40B4-BE49-F238E27FC236}">
                <a16:creationId xmlns:a16="http://schemas.microsoft.com/office/drawing/2014/main" id="{B12C65F9-69E1-65F9-900A-9ECEE4394418}"/>
              </a:ext>
            </a:extLst>
          </p:cNvPr>
          <p:cNvSpPr txBox="1"/>
          <p:nvPr/>
        </p:nvSpPr>
        <p:spPr>
          <a:xfrm>
            <a:off x="6008964" y="5707998"/>
            <a:ext cx="56932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effectLst/>
                <a:ea typeface="Times New Roman" panose="02020603050405020304" pitchFamily="18" charset="0"/>
                <a:cs typeface="Times New Roman" panose="02020603050405020304" pitchFamily="18" charset="0"/>
              </a:rPr>
              <a:t>*</a:t>
            </a:r>
            <a:r>
              <a:rPr lang="en-US" sz="1600" b="1" i="1" dirty="0">
                <a:ea typeface="Times New Roman" panose="02020603050405020304" pitchFamily="18" charset="0"/>
                <a:cs typeface="Times New Roman" panose="02020603050405020304" pitchFamily="18" charset="0"/>
              </a:rPr>
              <a:t>An </a:t>
            </a:r>
            <a:r>
              <a:rPr lang="en-US" sz="1600" b="1" i="1" dirty="0">
                <a:effectLst/>
                <a:ea typeface="Times New Roman" panose="02020603050405020304" pitchFamily="18" charset="0"/>
                <a:cs typeface="Times New Roman" panose="02020603050405020304" pitchFamily="18" charset="0"/>
              </a:rPr>
              <a:t>equation that weights the different chemicals is used to calculate the “Hazard Index”</a:t>
            </a:r>
          </a:p>
        </p:txBody>
      </p:sp>
      <p:pic>
        <p:nvPicPr>
          <p:cNvPr id="6" name="Graphic 5" descr="Contract with solid fill">
            <a:extLst>
              <a:ext uri="{FF2B5EF4-FFF2-40B4-BE49-F238E27FC236}">
                <a16:creationId xmlns:a16="http://schemas.microsoft.com/office/drawing/2014/main" id="{39A8F45F-45FA-7464-EA62-0B8DFA9DA5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8851" y="2492827"/>
            <a:ext cx="1100994" cy="1100994"/>
          </a:xfrm>
          <a:prstGeom prst="rect">
            <a:avLst/>
          </a:prstGeom>
        </p:spPr>
      </p:pic>
    </p:spTree>
    <p:extLst>
      <p:ext uri="{BB962C8B-B14F-4D97-AF65-F5344CB8AC3E}">
        <p14:creationId xmlns:p14="http://schemas.microsoft.com/office/powerpoint/2010/main" val="27209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sz="3200" dirty="0" err="1"/>
              <a:t>epa</a:t>
            </a:r>
            <a:r>
              <a:rPr lang="en-US" sz="3200" dirty="0"/>
              <a:t> rule and standards</a:t>
            </a:r>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7875269" y="2918265"/>
            <a:ext cx="3139441" cy="366959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Aft>
                <a:spcPts val="3000"/>
              </a:spcAft>
              <a:buNone/>
            </a:pPr>
            <a:r>
              <a:rPr lang="en-US" sz="2000" dirty="0">
                <a:solidFill>
                  <a:srgbClr val="000000"/>
                </a:solidFill>
              </a:rPr>
              <a:t>Communities that exceed the PFAS levels must take action to meet the new levels and must notify the public of the violation</a:t>
            </a:r>
          </a:p>
        </p:txBody>
      </p:sp>
      <p:sp>
        <p:nvSpPr>
          <p:cNvPr id="6" name="TextBox 5">
            <a:extLst>
              <a:ext uri="{FF2B5EF4-FFF2-40B4-BE49-F238E27FC236}">
                <a16:creationId xmlns:a16="http://schemas.microsoft.com/office/drawing/2014/main" id="{826B2FB4-47B6-714C-065C-0B70B4E742FC}"/>
              </a:ext>
            </a:extLst>
          </p:cNvPr>
          <p:cNvSpPr txBox="1"/>
          <p:nvPr/>
        </p:nvSpPr>
        <p:spPr>
          <a:xfrm>
            <a:off x="1103743" y="4205926"/>
            <a:ext cx="2339341" cy="1200329"/>
          </a:xfrm>
          <a:prstGeom prst="rect">
            <a:avLst/>
          </a:prstGeom>
          <a:noFill/>
        </p:spPr>
        <p:txBody>
          <a:bodyPr wrap="square">
            <a:spAutoFit/>
          </a:bodyPr>
          <a:lstStyle/>
          <a:p>
            <a:pPr algn="ctr">
              <a:spcAft>
                <a:spcPts val="3000"/>
              </a:spcAft>
            </a:pPr>
            <a:r>
              <a:rPr lang="en-US" sz="2400" dirty="0">
                <a:solidFill>
                  <a:srgbClr val="000000"/>
                </a:solidFill>
              </a:rPr>
              <a:t>Levels based on quarterly testing results</a:t>
            </a:r>
          </a:p>
        </p:txBody>
      </p:sp>
      <p:pic>
        <p:nvPicPr>
          <p:cNvPr id="14" name="Graphic 13" descr="Flip calendar with solid fill">
            <a:extLst>
              <a:ext uri="{FF2B5EF4-FFF2-40B4-BE49-F238E27FC236}">
                <a16:creationId xmlns:a16="http://schemas.microsoft.com/office/drawing/2014/main" id="{8D98977B-1265-A9F7-ADD4-3BDEE66F70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1424" y="2579549"/>
            <a:ext cx="1539240" cy="1539240"/>
          </a:xfrm>
          <a:prstGeom prst="rect">
            <a:avLst/>
          </a:prstGeom>
        </p:spPr>
      </p:pic>
      <p:sp>
        <p:nvSpPr>
          <p:cNvPr id="15" name="Oval 14">
            <a:extLst>
              <a:ext uri="{FF2B5EF4-FFF2-40B4-BE49-F238E27FC236}">
                <a16:creationId xmlns:a16="http://schemas.microsoft.com/office/drawing/2014/main" id="{5D8F698C-A35F-0402-9448-EAF9296155E5}"/>
              </a:ext>
            </a:extLst>
          </p:cNvPr>
          <p:cNvSpPr/>
          <p:nvPr/>
        </p:nvSpPr>
        <p:spPr>
          <a:xfrm>
            <a:off x="2273414" y="3379470"/>
            <a:ext cx="723900" cy="7239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576FAA-9364-9C26-2540-7026D4D73137}"/>
              </a:ext>
            </a:extLst>
          </p:cNvPr>
          <p:cNvSpPr txBox="1"/>
          <p:nvPr/>
        </p:nvSpPr>
        <p:spPr>
          <a:xfrm>
            <a:off x="4478655" y="3928339"/>
            <a:ext cx="2506980" cy="1631216"/>
          </a:xfrm>
          <a:prstGeom prst="rect">
            <a:avLst/>
          </a:prstGeom>
          <a:noFill/>
        </p:spPr>
        <p:txBody>
          <a:bodyPr wrap="square">
            <a:spAutoFit/>
          </a:bodyPr>
          <a:lstStyle/>
          <a:p>
            <a:pPr algn="ctr">
              <a:spcAft>
                <a:spcPts val="3000"/>
              </a:spcAft>
            </a:pPr>
            <a:r>
              <a:rPr lang="en-US" sz="2000" dirty="0">
                <a:solidFill>
                  <a:srgbClr val="000000"/>
                </a:solidFill>
              </a:rPr>
              <a:t>Communities with PFAS in drinking water have until 2027 to complete initial testing and monitoring</a:t>
            </a:r>
          </a:p>
        </p:txBody>
      </p:sp>
      <p:sp>
        <p:nvSpPr>
          <p:cNvPr id="19" name="TextBox 18">
            <a:extLst>
              <a:ext uri="{FF2B5EF4-FFF2-40B4-BE49-F238E27FC236}">
                <a16:creationId xmlns:a16="http://schemas.microsoft.com/office/drawing/2014/main" id="{0FA4FF43-5484-3161-FF45-86C2819FF9C7}"/>
              </a:ext>
            </a:extLst>
          </p:cNvPr>
          <p:cNvSpPr txBox="1"/>
          <p:nvPr/>
        </p:nvSpPr>
        <p:spPr>
          <a:xfrm>
            <a:off x="8754570" y="3044279"/>
            <a:ext cx="1629966" cy="769441"/>
          </a:xfrm>
          <a:prstGeom prst="rect">
            <a:avLst/>
          </a:prstGeom>
          <a:noFill/>
        </p:spPr>
        <p:txBody>
          <a:bodyPr wrap="square">
            <a:spAutoFit/>
          </a:bodyPr>
          <a:lstStyle/>
          <a:p>
            <a:r>
              <a:rPr lang="en-US" sz="4400" b="1" dirty="0">
                <a:solidFill>
                  <a:srgbClr val="000000"/>
                </a:solidFill>
              </a:rPr>
              <a:t>2029</a:t>
            </a:r>
            <a:endParaRPr lang="en-US" sz="4400" b="1" dirty="0"/>
          </a:p>
        </p:txBody>
      </p:sp>
      <p:sp>
        <p:nvSpPr>
          <p:cNvPr id="20" name="TextBox 19">
            <a:extLst>
              <a:ext uri="{FF2B5EF4-FFF2-40B4-BE49-F238E27FC236}">
                <a16:creationId xmlns:a16="http://schemas.microsoft.com/office/drawing/2014/main" id="{3E599EB2-5835-E9EF-3F14-6FD566575C40}"/>
              </a:ext>
            </a:extLst>
          </p:cNvPr>
          <p:cNvSpPr txBox="1"/>
          <p:nvPr/>
        </p:nvSpPr>
        <p:spPr>
          <a:xfrm>
            <a:off x="5074086" y="3044279"/>
            <a:ext cx="1629966" cy="769441"/>
          </a:xfrm>
          <a:prstGeom prst="rect">
            <a:avLst/>
          </a:prstGeom>
          <a:noFill/>
        </p:spPr>
        <p:txBody>
          <a:bodyPr wrap="square">
            <a:spAutoFit/>
          </a:bodyPr>
          <a:lstStyle/>
          <a:p>
            <a:r>
              <a:rPr lang="en-US" sz="4400" b="1" dirty="0">
                <a:solidFill>
                  <a:srgbClr val="000000"/>
                </a:solidFill>
              </a:rPr>
              <a:t>2027</a:t>
            </a:r>
            <a:endParaRPr lang="en-US" sz="4400" b="1" dirty="0"/>
          </a:p>
        </p:txBody>
      </p:sp>
      <p:sp>
        <p:nvSpPr>
          <p:cNvPr id="21" name="Oval 20">
            <a:extLst>
              <a:ext uri="{FF2B5EF4-FFF2-40B4-BE49-F238E27FC236}">
                <a16:creationId xmlns:a16="http://schemas.microsoft.com/office/drawing/2014/main" id="{DCC39F08-49E8-1EAE-5EF4-BEDE3F5BD7BD}"/>
              </a:ext>
            </a:extLst>
          </p:cNvPr>
          <p:cNvSpPr/>
          <p:nvPr/>
        </p:nvSpPr>
        <p:spPr>
          <a:xfrm>
            <a:off x="5372100" y="2343239"/>
            <a:ext cx="723900" cy="7239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02B7BF-77FD-DF75-F536-9F6A282BB366}"/>
              </a:ext>
            </a:extLst>
          </p:cNvPr>
          <p:cNvSpPr/>
          <p:nvPr/>
        </p:nvSpPr>
        <p:spPr>
          <a:xfrm>
            <a:off x="9083039" y="2343896"/>
            <a:ext cx="723900" cy="7239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hat bubble with solid fill">
            <a:extLst>
              <a:ext uri="{FF2B5EF4-FFF2-40B4-BE49-F238E27FC236}">
                <a16:creationId xmlns:a16="http://schemas.microsoft.com/office/drawing/2014/main" id="{2D3B7D3D-3668-1FC8-55D3-8C9A391A90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0670" y="2454583"/>
            <a:ext cx="548640" cy="548640"/>
          </a:xfrm>
          <a:prstGeom prst="rect">
            <a:avLst/>
          </a:prstGeom>
        </p:spPr>
      </p:pic>
      <p:pic>
        <p:nvPicPr>
          <p:cNvPr id="5" name="Graphic 4" descr="Test tubes with solid fill">
            <a:extLst>
              <a:ext uri="{FF2B5EF4-FFF2-40B4-BE49-F238E27FC236}">
                <a16:creationId xmlns:a16="http://schemas.microsoft.com/office/drawing/2014/main" id="{60C55928-5E86-0C2E-22D8-D4DED1C329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9578" y="2480717"/>
            <a:ext cx="448943" cy="448943"/>
          </a:xfrm>
          <a:prstGeom prst="rect">
            <a:avLst/>
          </a:prstGeom>
        </p:spPr>
      </p:pic>
      <p:pic>
        <p:nvPicPr>
          <p:cNvPr id="7" name="Graphic 6" descr="Test tubes with solid fill">
            <a:extLst>
              <a:ext uri="{FF2B5EF4-FFF2-40B4-BE49-F238E27FC236}">
                <a16:creationId xmlns:a16="http://schemas.microsoft.com/office/drawing/2014/main" id="{30B67052-4C70-3001-5BC5-F2C263B3E5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0892" y="3516948"/>
            <a:ext cx="448943" cy="448943"/>
          </a:xfrm>
          <a:prstGeom prst="rect">
            <a:avLst/>
          </a:prstGeom>
        </p:spPr>
      </p:pic>
    </p:spTree>
    <p:extLst>
      <p:ext uri="{BB962C8B-B14F-4D97-AF65-F5344CB8AC3E}">
        <p14:creationId xmlns:p14="http://schemas.microsoft.com/office/powerpoint/2010/main" val="120612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A4A52E-09A3-ACBC-02F9-0EFA25714487}"/>
              </a:ext>
            </a:extLst>
          </p:cNvPr>
          <p:cNvSpPr/>
          <p:nvPr/>
        </p:nvSpPr>
        <p:spPr>
          <a:xfrm>
            <a:off x="8030724" y="1811546"/>
            <a:ext cx="3710940" cy="5046454"/>
          </a:xfrm>
          <a:prstGeom prst="rect">
            <a:avLst/>
          </a:prstGeom>
          <a:solidFill>
            <a:schemeClr val="bg2">
              <a:lumMod val="9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9" name="Rectangle 8"/>
          <p:cNvSpPr/>
          <p:nvPr/>
        </p:nvSpPr>
        <p:spPr>
          <a:xfrm>
            <a:off x="440821" y="36749"/>
            <a:ext cx="4389087" cy="3609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6A3E8B-7D8D-0DAD-D214-595CCDA598A7}"/>
              </a:ext>
            </a:extLst>
          </p:cNvPr>
          <p:cNvSpPr>
            <a:spLocks noGrp="1"/>
          </p:cNvSpPr>
          <p:nvPr>
            <p:ph type="title"/>
          </p:nvPr>
        </p:nvSpPr>
        <p:spPr>
          <a:xfrm>
            <a:off x="440821" y="629727"/>
            <a:ext cx="11247971" cy="1181819"/>
          </a:xfrm>
        </p:spPr>
        <p:txBody>
          <a:bodyPr>
            <a:normAutofit/>
          </a:bodyPr>
          <a:lstStyle/>
          <a:p>
            <a:r>
              <a:rPr lang="en-US" dirty="0"/>
              <a:t>PFAS in south st. Paul water</a:t>
            </a:r>
          </a:p>
        </p:txBody>
      </p:sp>
      <p:sp>
        <p:nvSpPr>
          <p:cNvPr id="4" name="Content Placeholder 2">
            <a:extLst>
              <a:ext uri="{FF2B5EF4-FFF2-40B4-BE49-F238E27FC236}">
                <a16:creationId xmlns:a16="http://schemas.microsoft.com/office/drawing/2014/main" id="{A7CA6428-52FA-0DCE-B29E-0903C29DFE5A}"/>
              </a:ext>
            </a:extLst>
          </p:cNvPr>
          <p:cNvSpPr txBox="1">
            <a:spLocks/>
          </p:cNvSpPr>
          <p:nvPr/>
        </p:nvSpPr>
        <p:spPr>
          <a:xfrm>
            <a:off x="8238487" y="1956379"/>
            <a:ext cx="3375401" cy="400859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2400" dirty="0">
              <a:solidFill>
                <a:schemeClr val="bg1"/>
              </a:solidFill>
            </a:endParaRPr>
          </a:p>
          <a:p>
            <a:pPr marL="0" indent="0" algn="ctr">
              <a:spcBef>
                <a:spcPts val="0"/>
              </a:spcBef>
              <a:spcAft>
                <a:spcPts val="0"/>
              </a:spcAft>
              <a:buNone/>
            </a:pPr>
            <a:r>
              <a:rPr lang="en-US" sz="2400" b="1" dirty="0">
                <a:solidFill>
                  <a:schemeClr val="tx1"/>
                </a:solidFill>
              </a:rPr>
              <a:t>WE ARE NOT CURRENTLY IN  VIOLATION OF </a:t>
            </a:r>
          </a:p>
          <a:p>
            <a:pPr marL="0" indent="0" algn="ctr">
              <a:spcBef>
                <a:spcPts val="0"/>
              </a:spcBef>
              <a:spcAft>
                <a:spcPts val="0"/>
              </a:spcAft>
              <a:buNone/>
            </a:pPr>
            <a:r>
              <a:rPr lang="en-US" sz="2400" b="1" dirty="0">
                <a:solidFill>
                  <a:schemeClr val="tx1"/>
                </a:solidFill>
              </a:rPr>
              <a:t>ANY EPA RULES</a:t>
            </a:r>
          </a:p>
          <a:p>
            <a:pPr marL="0" indent="0" algn="ctr">
              <a:spcBef>
                <a:spcPts val="0"/>
              </a:spcBef>
              <a:spcAft>
                <a:spcPts val="0"/>
              </a:spcAft>
              <a:buNone/>
            </a:pPr>
            <a:endParaRPr lang="en-US" sz="2400" b="1" dirty="0">
              <a:solidFill>
                <a:schemeClr val="tx1"/>
              </a:solidFill>
            </a:endParaRPr>
          </a:p>
          <a:p>
            <a:pPr marL="0" indent="0">
              <a:spcBef>
                <a:spcPts val="0"/>
              </a:spcBef>
              <a:spcAft>
                <a:spcPts val="0"/>
              </a:spcAft>
              <a:buNone/>
            </a:pPr>
            <a:r>
              <a:rPr lang="en-US" sz="2000" dirty="0">
                <a:solidFill>
                  <a:srgbClr val="000000"/>
                </a:solidFill>
              </a:rPr>
              <a:t>South St. Paul water users </a:t>
            </a:r>
          </a:p>
          <a:p>
            <a:pPr marL="0" indent="0">
              <a:spcBef>
                <a:spcPts val="0"/>
              </a:spcBef>
              <a:spcAft>
                <a:spcPts val="0"/>
              </a:spcAft>
              <a:buNone/>
            </a:pPr>
            <a:r>
              <a:rPr lang="en-US" sz="2000" b="1" dirty="0">
                <a:solidFill>
                  <a:srgbClr val="000000"/>
                </a:solidFill>
              </a:rPr>
              <a:t>do not need to seek alternative sources </a:t>
            </a:r>
            <a:r>
              <a:rPr lang="en-US" sz="2000" dirty="0">
                <a:solidFill>
                  <a:srgbClr val="000000"/>
                </a:solidFill>
              </a:rPr>
              <a:t>of water and they do not need to boil water before use</a:t>
            </a:r>
            <a:endParaRPr lang="en-US" sz="2000" dirty="0"/>
          </a:p>
        </p:txBody>
      </p:sp>
      <p:sp>
        <p:nvSpPr>
          <p:cNvPr id="5" name="TextBox 4">
            <a:extLst>
              <a:ext uri="{FF2B5EF4-FFF2-40B4-BE49-F238E27FC236}">
                <a16:creationId xmlns:a16="http://schemas.microsoft.com/office/drawing/2014/main" id="{289C9FE3-3893-5CD6-D42F-2336FE3645C3}"/>
              </a:ext>
            </a:extLst>
          </p:cNvPr>
          <p:cNvSpPr txBox="1"/>
          <p:nvPr/>
        </p:nvSpPr>
        <p:spPr>
          <a:xfrm>
            <a:off x="426899" y="3920916"/>
            <a:ext cx="2701051" cy="923330"/>
          </a:xfrm>
          <a:prstGeom prst="rect">
            <a:avLst/>
          </a:prstGeom>
          <a:noFill/>
        </p:spPr>
        <p:txBody>
          <a:bodyPr wrap="square">
            <a:spAutoFit/>
          </a:bodyPr>
          <a:lstStyle/>
          <a:p>
            <a:pPr algn="ctr"/>
            <a:r>
              <a:rPr lang="en-US" b="0" i="0" dirty="0">
                <a:effectLst/>
              </a:rPr>
              <a:t>On April 10</a:t>
            </a:r>
            <a:r>
              <a:rPr lang="en-US" b="0" i="0" baseline="30000" dirty="0">
                <a:effectLst/>
              </a:rPr>
              <a:t>th</a:t>
            </a:r>
            <a:r>
              <a:rPr lang="en-US" b="0" i="0" dirty="0">
                <a:effectLst/>
              </a:rPr>
              <a:t>, MDH contacted South St. Paul about PFAS in our system. </a:t>
            </a:r>
            <a:endParaRPr lang="en-US" dirty="0"/>
          </a:p>
        </p:txBody>
      </p:sp>
      <p:sp>
        <p:nvSpPr>
          <p:cNvPr id="7" name="TextBox 6">
            <a:extLst>
              <a:ext uri="{FF2B5EF4-FFF2-40B4-BE49-F238E27FC236}">
                <a16:creationId xmlns:a16="http://schemas.microsoft.com/office/drawing/2014/main" id="{B0E4CB75-43B9-FDFD-C0EE-C621B5D7E8B4}"/>
              </a:ext>
            </a:extLst>
          </p:cNvPr>
          <p:cNvSpPr txBox="1"/>
          <p:nvPr/>
        </p:nvSpPr>
        <p:spPr>
          <a:xfrm>
            <a:off x="4014142" y="2830651"/>
            <a:ext cx="3024726" cy="2308324"/>
          </a:xfrm>
          <a:prstGeom prst="rect">
            <a:avLst/>
          </a:prstGeom>
          <a:noFill/>
        </p:spPr>
        <p:txBody>
          <a:bodyPr wrap="square">
            <a:spAutoFit/>
          </a:bodyPr>
          <a:lstStyle/>
          <a:p>
            <a:pPr algn="ctr"/>
            <a:r>
              <a:rPr lang="en-US" i="0" dirty="0">
                <a:effectLst/>
              </a:rPr>
              <a:t>Staff worked with consultants and the MDH to review past water testing data.</a:t>
            </a:r>
          </a:p>
          <a:p>
            <a:pPr algn="ctr"/>
            <a:endParaRPr lang="en-US" i="0" dirty="0">
              <a:effectLst/>
            </a:endParaRPr>
          </a:p>
          <a:p>
            <a:pPr algn="ctr"/>
            <a:r>
              <a:rPr lang="en-US" i="0" dirty="0">
                <a:effectLst/>
              </a:rPr>
              <a:t>Only </a:t>
            </a:r>
            <a:r>
              <a:rPr lang="en-US" b="1" dirty="0">
                <a:effectLst/>
              </a:rPr>
              <a:t>one</a:t>
            </a:r>
            <a:r>
              <a:rPr lang="en-US" i="0" dirty="0">
                <a:effectLst/>
              </a:rPr>
              <a:t> well has enough data to determine that it would be above the EPA limits </a:t>
            </a:r>
            <a:r>
              <a:rPr lang="en-US" i="0" u="sng" dirty="0">
                <a:effectLst/>
              </a:rPr>
              <a:t>if they were enforced today</a:t>
            </a:r>
            <a:r>
              <a:rPr lang="en-US" i="0" dirty="0">
                <a:effectLst/>
              </a:rPr>
              <a:t>.</a:t>
            </a:r>
          </a:p>
        </p:txBody>
      </p:sp>
      <p:sp>
        <p:nvSpPr>
          <p:cNvPr id="10" name="L-Shape 9">
            <a:extLst>
              <a:ext uri="{FF2B5EF4-FFF2-40B4-BE49-F238E27FC236}">
                <a16:creationId xmlns:a16="http://schemas.microsoft.com/office/drawing/2014/main" id="{BDF18DEF-F2E6-77F6-C3FA-2036B8313A06}"/>
              </a:ext>
            </a:extLst>
          </p:cNvPr>
          <p:cNvSpPr/>
          <p:nvPr/>
        </p:nvSpPr>
        <p:spPr>
          <a:xfrm rot="13500000">
            <a:off x="3144545" y="3525903"/>
            <a:ext cx="685800" cy="685800"/>
          </a:xfrm>
          <a:prstGeom prst="corner">
            <a:avLst>
              <a:gd name="adj1" fmla="val 34496"/>
              <a:gd name="adj2" fmla="val 32171"/>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Graphic 5" descr="Warning with solid fill">
            <a:extLst>
              <a:ext uri="{FF2B5EF4-FFF2-40B4-BE49-F238E27FC236}">
                <a16:creationId xmlns:a16="http://schemas.microsoft.com/office/drawing/2014/main" id="{40D08EB9-DF70-2609-EBCD-4F715C9388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6852" y="3177347"/>
            <a:ext cx="661144" cy="661144"/>
          </a:xfrm>
          <a:prstGeom prst="rect">
            <a:avLst/>
          </a:prstGeom>
        </p:spPr>
      </p:pic>
      <p:sp>
        <p:nvSpPr>
          <p:cNvPr id="2" name="L-Shape 1">
            <a:extLst>
              <a:ext uri="{FF2B5EF4-FFF2-40B4-BE49-F238E27FC236}">
                <a16:creationId xmlns:a16="http://schemas.microsoft.com/office/drawing/2014/main" id="{921FC951-E1C5-472D-721A-B6B988833304}"/>
              </a:ext>
            </a:extLst>
          </p:cNvPr>
          <p:cNvSpPr/>
          <p:nvPr/>
        </p:nvSpPr>
        <p:spPr>
          <a:xfrm rot="13500000">
            <a:off x="7043496" y="3525903"/>
            <a:ext cx="685800" cy="685800"/>
          </a:xfrm>
          <a:prstGeom prst="corner">
            <a:avLst>
              <a:gd name="adj1" fmla="val 34496"/>
              <a:gd name="adj2" fmla="val 32171"/>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186426"/>
      </p:ext>
    </p:extLst>
  </p:cSld>
  <p:clrMapOvr>
    <a:masterClrMapping/>
  </p:clrMapOvr>
</p:sld>
</file>

<file path=ppt/theme/theme1.xml><?xml version="1.0" encoding="utf-8"?>
<a:theme xmlns:a="http://schemas.openxmlformats.org/drawingml/2006/main" name="Planning and Zoning Powerpoint Theme">
  <a:themeElements>
    <a:clrScheme name="Custom 2">
      <a:dk1>
        <a:sysClr val="windowText" lastClr="000000"/>
      </a:dk1>
      <a:lt1>
        <a:sysClr val="window" lastClr="FFFFFF"/>
      </a:lt1>
      <a:dk2>
        <a:srgbClr val="3D3D3D"/>
      </a:dk2>
      <a:lt2>
        <a:srgbClr val="EBEBEB"/>
      </a:lt2>
      <a:accent1>
        <a:srgbClr val="465359"/>
      </a:accent1>
      <a:accent2>
        <a:srgbClr val="711214"/>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lanning and Zoning Powerpoint Theme" id="{0BA95FE4-A676-4A26-ACDC-F121BCD547B5}" vid="{1655C962-20ED-4E7F-8139-0828B63CE7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Planning and Zoning Powerpoint Theme</Template>
  <TotalTime>11918</TotalTime>
  <Words>2009</Words>
  <Application>Microsoft Office PowerPoint</Application>
  <PresentationFormat>Widescreen</PresentationFormat>
  <Paragraphs>244</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Brandon Grotesque Bold</vt:lpstr>
      <vt:lpstr>Brandon Grotesque Medium</vt:lpstr>
      <vt:lpstr>Calibri</vt:lpstr>
      <vt:lpstr>Garamond</vt:lpstr>
      <vt:lpstr>Gill Sans MT</vt:lpstr>
      <vt:lpstr>SourceSansProRegular</vt:lpstr>
      <vt:lpstr>Wingdings</vt:lpstr>
      <vt:lpstr>Wingdings 2</vt:lpstr>
      <vt:lpstr>Planning and Zoning Powerpoint Theme</vt:lpstr>
      <vt:lpstr>New epa standards for per- and polyfluoroalkyl substances (pfas)</vt:lpstr>
      <vt:lpstr>Agenda</vt:lpstr>
      <vt:lpstr>Background – what are pfas?</vt:lpstr>
      <vt:lpstr>Background – how are we exposed?</vt:lpstr>
      <vt:lpstr>Background Minnesota department of health guidance</vt:lpstr>
      <vt:lpstr>MDH PFAS Sampling efforts</vt:lpstr>
      <vt:lpstr>epa rule and standards</vt:lpstr>
      <vt:lpstr>epa rule and standards</vt:lpstr>
      <vt:lpstr>PFAS in south st. Paul water</vt:lpstr>
      <vt:lpstr>COMMUNICATING EFFORTS</vt:lpstr>
      <vt:lpstr>Current &amp; next steps</vt:lpstr>
      <vt:lpstr>Possible solutions </vt:lpstr>
      <vt:lpstr>COST OF Possible solutions </vt:lpstr>
      <vt:lpstr>MDH Interactive Web Dashboard </vt:lpstr>
      <vt:lpstr>Discussion &amp; questions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Mann</dc:creator>
  <cp:lastModifiedBy>Nick Guilliams</cp:lastModifiedBy>
  <cp:revision>553</cp:revision>
  <cp:lastPrinted>2023-09-18T14:11:02Z</cp:lastPrinted>
  <dcterms:created xsi:type="dcterms:W3CDTF">2020-04-02T14:08:09Z</dcterms:created>
  <dcterms:modified xsi:type="dcterms:W3CDTF">2024-05-15T16:13:09Z</dcterms:modified>
</cp:coreProperties>
</file>